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handoutMasterIdLst>
    <p:handoutMasterId r:id="rId28"/>
  </p:handoutMasterIdLst>
  <p:sldIdLst>
    <p:sldId id="256" r:id="rId2"/>
    <p:sldId id="257" r:id="rId3"/>
    <p:sldId id="268" r:id="rId4"/>
    <p:sldId id="258" r:id="rId5"/>
    <p:sldId id="273" r:id="rId6"/>
    <p:sldId id="269" r:id="rId7"/>
    <p:sldId id="261" r:id="rId8"/>
    <p:sldId id="262" r:id="rId9"/>
    <p:sldId id="302" r:id="rId10"/>
    <p:sldId id="263" r:id="rId11"/>
    <p:sldId id="270" r:id="rId12"/>
    <p:sldId id="299" r:id="rId13"/>
    <p:sldId id="274" r:id="rId14"/>
    <p:sldId id="271" r:id="rId15"/>
    <p:sldId id="276" r:id="rId16"/>
    <p:sldId id="277" r:id="rId17"/>
    <p:sldId id="278" r:id="rId18"/>
    <p:sldId id="279" r:id="rId19"/>
    <p:sldId id="280" r:id="rId20"/>
    <p:sldId id="281" r:id="rId21"/>
    <p:sldId id="283" r:id="rId22"/>
    <p:sldId id="298" r:id="rId23"/>
    <p:sldId id="301" r:id="rId24"/>
    <p:sldId id="282" r:id="rId25"/>
    <p:sldId id="272" r:id="rId2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102" d="100"/>
          <a:sy n="102" d="100"/>
        </p:scale>
        <p:origin x="95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CDF32D89-0DFE-F684-8F88-D1B869153FE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83F004E-583F-A3E6-0091-50C6FE965AC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79605C-A1D6-4A76-919A-F58EFB92B221}" type="datetimeFigureOut">
              <a:rPr lang="ko-KR" altLang="en-US" smtClean="0"/>
              <a:t>2025-01-07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5A5A39B-9B06-9576-CC14-EA4307CC55C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77DA3F1-E1AC-72E7-B346-41FD87E838E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18ACA8-6091-4314-9CAA-BEE732F3ED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108571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9782EE-5E87-4D19-A22E-C0EC7D273323}" type="datetimeFigureOut">
              <a:rPr lang="ko-KR" altLang="en-US" smtClean="0"/>
              <a:t>2025-01-07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174ED5-188C-4087-898C-0A08F4167B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29524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이상으로 발표 </a:t>
            </a:r>
            <a:r>
              <a:rPr lang="ko-KR" altLang="en-US"/>
              <a:t>마치겠습니다 감사합니다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A990-527B-4EC1-802B-05E1B7CCE18F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6805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F88707-D419-19E7-74FE-C8A4682275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0FBF861-0CE9-EB0B-0E32-37C9EC3BAF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D1B3162-676D-39FA-DEEF-AD3E51DA40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BF060-8D1E-457A-A793-6C6F67A90AB0}" type="datetime1">
              <a:rPr lang="ko-KR" altLang="en-US" smtClean="0"/>
              <a:t>2025-01-07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2DF32FF-ACD9-AD2F-38B2-CE5A69E987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0468DB-70DE-F74F-B405-7F68B9D8A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FC8CC-7D87-462E-87B9-D1486DA37D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16303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792EE1-0A4C-523F-B906-1EDB2ED4D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FC653F9-D6EA-A772-5F48-4180D70A1D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16614A6-B82E-03A7-7196-8D355DF1D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C8CED-CE31-46EE-99A5-236AE0743489}" type="datetime1">
              <a:rPr lang="ko-KR" altLang="en-US" smtClean="0"/>
              <a:t>2025-01-07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7C5C5D6-1126-61DD-B240-A43DAD423C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5E29868-5192-9137-FA6D-9E3FCC6671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FC8CC-7D87-462E-87B9-D1486DA37D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90412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65C37AB-4B26-8C09-1346-F184AEE57D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4E951C3-219B-A5E6-EE27-6D027A6CB2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3C4FC3-1B09-9765-10D8-F2E32E12BC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847A1-8884-4B9F-A193-1693184A70EF}" type="datetime1">
              <a:rPr lang="ko-KR" altLang="en-US" smtClean="0"/>
              <a:t>2025-01-07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8FC3C6E-21D9-175D-E1EF-BC5668DD38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47CB5B7-37B7-D519-6A6C-1BD2C00FE5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FC8CC-7D87-462E-87B9-D1486DA37D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8617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64196D-0CD0-21D2-1B0B-98A24415C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BE53DC2-5536-853A-349C-784430EB53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F64953F-029A-0354-282E-63F3DEAF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E8A22-2FCB-488E-A59B-A6A4B25AB76E}" type="datetime1">
              <a:rPr lang="ko-KR" altLang="en-US" smtClean="0"/>
              <a:t>2025-01-07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1E0D335-FAED-1DCA-7B8B-EBA4F8761D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1FDB179-104F-B1CA-C7A7-08B7A6F6F6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FC8CC-7D87-462E-87B9-D1486DA37D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99273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BDCE55-7032-51E5-57CB-E8958C4AD9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695AC85-F481-3747-B850-72E18553F6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59C8658-503B-55E7-126E-AA4C742240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1A278E-9E36-48A3-9F99-F7039FC55BC4}" type="datetime1">
              <a:rPr lang="ko-KR" altLang="en-US" smtClean="0"/>
              <a:t>2025-01-07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F894DA-1D2A-6D79-6F97-DA5E888A86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1C399D4-1E4F-B252-B05C-0614805B1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FC8CC-7D87-462E-87B9-D1486DA37D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6991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04748E-E400-7585-2206-DCAC5547A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1BF1C0-90F7-BC8C-B80C-EB7619C059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D14469A-A607-E7E3-6E1D-9415EE93DC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21B5EA2-CD5B-DE4C-DA03-863E82F04D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828006-AA3A-4656-B72F-2607C3CDD2F1}" type="datetime1">
              <a:rPr lang="ko-KR" altLang="en-US" smtClean="0"/>
              <a:t>2025-01-07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7030EEF-E25F-88EA-3A8B-C8C930AA4F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0FA91CB-C08A-FDDB-2E4F-8ED60DAD0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FC8CC-7D87-462E-87B9-D1486DA37D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87375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B0911D-7552-A528-0A62-98206D3BBE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6D7F103-3F1B-B035-5C8D-8958390C12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044045D-201A-7760-EE61-2030EE21AE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F165968-658C-3E5F-AB42-A4AD01C156E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4504262-9807-C9E1-DF0C-D2880CC4852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D2FE710-5C7D-2367-A9AE-DBA027ED78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BEFA1-7714-4FEF-8F19-58D168912ABA}" type="datetime1">
              <a:rPr lang="ko-KR" altLang="en-US" smtClean="0"/>
              <a:t>2025-01-07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5D368C8-6639-1189-F225-1CFA7C8817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FAF6CB5-044B-CAF5-1FD3-59E53492E5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FC8CC-7D87-462E-87B9-D1486DA37D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83962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33F614-983F-B0AF-0E3C-5E84348CC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C52DB6F-9A8D-F3E2-0580-91FDF26D4F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66C32-A58B-49D6-B998-F1BDF7017A61}" type="datetime1">
              <a:rPr lang="ko-KR" altLang="en-US" smtClean="0"/>
              <a:t>2025-01-07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FD34C4E-88A4-9F13-5CA5-F89B7E30B5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37855D9-E7F4-0DB0-063F-A9D52D438D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FC8CC-7D87-462E-87B9-D1486DA37D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8710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40629F2-4F54-1D04-9D63-29083EBCB7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C51D2-9DF0-40C2-BFB3-84B0DABD0A0C}" type="datetime1">
              <a:rPr lang="ko-KR" altLang="en-US" smtClean="0"/>
              <a:t>2025-01-07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D672965-8AF2-EAD3-CC90-DA4EC99AE0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FA18898-4FD6-B13F-D44A-C3023FFD6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FC8CC-7D87-462E-87B9-D1486DA37D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63464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C74DEC-79F8-6753-1CE8-A61E431475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F0D3CCD-9ED8-8931-CDC4-4EC7156B7C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BB2685A-DC75-9FCD-AC5F-89462ABCDE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C16D23D-5720-2F20-6F67-2E186217D0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88F30-311F-4045-B057-52A0C5207A2E}" type="datetime1">
              <a:rPr lang="ko-KR" altLang="en-US" smtClean="0"/>
              <a:t>2025-01-07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F40E714-FCCB-237C-D916-94E4F2A64C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D7413E2-6701-3474-DEE0-5CBB54887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FC8CC-7D87-462E-87B9-D1486DA37D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867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894795-FFA2-2E2F-649B-45AD5F5C9E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1BE6F54-64B0-2D59-09E1-86B4BAC7457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E7A60E7-0E64-567A-C143-614224F6CC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46E445C-2038-A3E8-16C1-D739DB0413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498CC-9F9A-4D60-9697-B1B551242180}" type="datetime1">
              <a:rPr lang="ko-KR" altLang="en-US" smtClean="0"/>
              <a:t>2025-01-07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9C0F3CF-1B1B-A57A-0AE9-8C5CCD6450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2936070-1088-262B-8FE8-E8254C89E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FC8CC-7D87-462E-87B9-D1486DA37D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4443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D3E5B96-687E-3FC1-005D-F873190814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4260133-0401-16C1-8172-C4DAADCD18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0E05C1A-B693-0004-2AE3-B4868563B2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3258D45-7240-41A0-9F92-257443342383}" type="datetime1">
              <a:rPr lang="ko-KR" altLang="en-US" smtClean="0"/>
              <a:t>2025-01-07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F181C7-28F7-1602-5B42-42487AD8B6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3BB2DD1-B68D-F10C-9AB2-B9F34D2236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60FC8CC-7D87-462E-87B9-D1486DA37D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1888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relic-telephone-6f4.notion.site/Code-convention-0ef00703de4f4184aa1d2df4bca91f43?pvs=4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relic-telephone-6f4.notion.site/Engine-tutorials-49ed0bc0ec4d4161bb6c6c40c3005bdb?pvs=4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9LL2AtHo1gk?feature=oembed" TargetMode="External"/><Relationship Id="rId5" Type="http://schemas.openxmlformats.org/officeDocument/2006/relationships/image" Target="../media/image3.jpeg"/><Relationship Id="rId4" Type="http://schemas.openxmlformats.org/officeDocument/2006/relationships/hyperlink" Target="https://store.steampowered.com/app/837470/Untitled_Goose_Game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6DAE91-EAF9-314E-198F-EF304BBF4D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33525" y="1591976"/>
            <a:ext cx="9144000" cy="2387600"/>
          </a:xfrm>
          <a:effectLst/>
        </p:spPr>
        <p:txBody>
          <a:bodyPr anchor="ctr"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b="1" dirty="0">
                <a:latin typeface="+mj-ea"/>
              </a:rPr>
              <a:t>Untitled Goose Game</a:t>
            </a:r>
            <a:br>
              <a:rPr lang="en-US" altLang="ko-KR" sz="4400" b="1" dirty="0">
                <a:latin typeface="+mj-ea"/>
              </a:rPr>
            </a:br>
            <a:r>
              <a:rPr lang="ko-KR" altLang="en-US" sz="4400" b="1" dirty="0">
                <a:latin typeface="+mj-ea"/>
              </a:rPr>
              <a:t>최종 발표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519CC86-8682-7D14-221D-473BE4AA55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96385" y="5200074"/>
            <a:ext cx="5318637" cy="1191202"/>
          </a:xfrm>
        </p:spPr>
        <p:txBody>
          <a:bodyPr anchor="ctr">
            <a:normAutofit/>
          </a:bodyPr>
          <a:lstStyle/>
          <a:p>
            <a:pPr algn="l"/>
            <a:r>
              <a:rPr lang="en-US" altLang="ko-KR" sz="1800" dirty="0">
                <a:latin typeface="Arial Rounded MT Bold" panose="020F0704030504030204" pitchFamily="34" charset="0"/>
              </a:rPr>
              <a:t>KGCA </a:t>
            </a:r>
            <a:r>
              <a:rPr lang="en-US" altLang="ko-KR" sz="1800" b="1" dirty="0">
                <a:latin typeface="Arial Rounded MT Bold" panose="020F0704030504030204" pitchFamily="34" charset="0"/>
              </a:rPr>
              <a:t>43</a:t>
            </a:r>
            <a:r>
              <a:rPr lang="ko-KR" altLang="en-US" sz="1800" dirty="0">
                <a:latin typeface="HY견고딕" panose="02030600000101010101" pitchFamily="18" charset="-127"/>
                <a:ea typeface="HY견고딕" panose="02030600000101010101" pitchFamily="18" charset="-127"/>
              </a:rPr>
              <a:t>기</a:t>
            </a:r>
            <a:r>
              <a:rPr lang="ko-KR" altLang="en-US" sz="1800" dirty="0">
                <a:latin typeface="Arial Rounded MT Bold" panose="020F0704030504030204" pitchFamily="34" charset="0"/>
              </a:rPr>
              <a:t> </a:t>
            </a:r>
            <a:r>
              <a:rPr lang="en-US" altLang="ko-KR" sz="1800" dirty="0">
                <a:latin typeface="Arial Rounded MT Bold" panose="020F0704030504030204" pitchFamily="34" charset="0"/>
              </a:rPr>
              <a:t>C</a:t>
            </a:r>
            <a:r>
              <a:rPr lang="ko-KR" altLang="en-US" sz="1800" dirty="0">
                <a:latin typeface="HY견고딕" panose="02030600000101010101" pitchFamily="18" charset="-127"/>
                <a:ea typeface="HY견고딕" panose="02030600000101010101" pitchFamily="18" charset="-127"/>
              </a:rPr>
              <a:t>조</a:t>
            </a:r>
            <a:endParaRPr lang="en-US" altLang="ko-KR" sz="18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l"/>
            <a:r>
              <a:rPr lang="en-US" altLang="ko-KR" sz="1800" dirty="0">
                <a:latin typeface="Arial Rounded MT Bold" panose="020F0704030504030204" pitchFamily="34" charset="0"/>
              </a:rPr>
              <a:t>Team       </a:t>
            </a:r>
            <a:r>
              <a:rPr lang="ko-KR" altLang="en-US" sz="18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한빛소프트</a:t>
            </a:r>
            <a:r>
              <a:rPr lang="en-US" altLang="ko-KR" sz="1800" dirty="0">
                <a:latin typeface="Arial Rounded MT Bold" panose="020F0704030504030204" pitchFamily="34" charset="0"/>
              </a:rPr>
              <a:t> ( </a:t>
            </a:r>
            <a:r>
              <a:rPr lang="ko-KR" altLang="en-US" sz="1800" dirty="0">
                <a:latin typeface="HY견고딕" panose="02030600000101010101" pitchFamily="18" charset="-127"/>
                <a:ea typeface="HY견고딕" panose="02030600000101010101" pitchFamily="18" charset="-127"/>
              </a:rPr>
              <a:t>변한빛</a:t>
            </a:r>
            <a:r>
              <a:rPr lang="en-US" altLang="ko-KR" sz="1800" dirty="0"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sz="18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이지혁</a:t>
            </a:r>
            <a:r>
              <a:rPr lang="en-US" altLang="ko-KR" sz="1800" dirty="0"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sz="18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정찬빈</a:t>
            </a:r>
            <a:r>
              <a:rPr lang="ko-KR" altLang="en-US" sz="1800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1800" dirty="0">
                <a:latin typeface="Arial Rounded MT Bold" panose="020F0704030504030204" pitchFamily="34" charset="0"/>
              </a:rPr>
              <a:t>)</a:t>
            </a:r>
            <a:r>
              <a:rPr lang="ko-KR" altLang="en-US" sz="1800" dirty="0">
                <a:latin typeface="Arial Rounded MT Bold" panose="020F0704030504030204" pitchFamily="34" charset="0"/>
              </a:rPr>
              <a:t> 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1440C4B-90B4-E212-4818-1EE83A42716F}"/>
              </a:ext>
            </a:extLst>
          </p:cNvPr>
          <p:cNvCxnSpPr>
            <a:cxnSpLocks/>
          </p:cNvCxnSpPr>
          <p:nvPr/>
        </p:nvCxnSpPr>
        <p:spPr>
          <a:xfrm>
            <a:off x="2179206" y="4104414"/>
            <a:ext cx="8112414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77BE715-F0F6-12F9-E554-67E5230E3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FC8CC-7D87-462E-87B9-D1486DA37DA6}" type="slidenum">
              <a:rPr lang="ko-KR" altLang="en-US" smtClean="0"/>
              <a:t>1</a:t>
            </a:fld>
            <a:endParaRPr lang="ko-KR" altLang="en-US"/>
          </a:p>
        </p:txBody>
      </p:sp>
      <p:pic>
        <p:nvPicPr>
          <p:cNvPr id="10" name="그림 9" descr="로고, 그래픽, 상징, 그래픽 디자인이(가) 표시된 사진&#10;&#10;자동 생성된 설명">
            <a:extLst>
              <a:ext uri="{FF2B5EF4-FFF2-40B4-BE49-F238E27FC236}">
                <a16:creationId xmlns:a16="http://schemas.microsoft.com/office/drawing/2014/main" id="{CD8B2E39-E886-44B5-DB36-31520E0B7F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2890" y="5795675"/>
            <a:ext cx="307847" cy="310413"/>
          </a:xfrm>
          <a:prstGeom prst="rect">
            <a:avLst/>
          </a:prstGeom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8D8BB075-463B-77F4-D848-917F5CD1FC6D}"/>
              </a:ext>
            </a:extLst>
          </p:cNvPr>
          <p:cNvCxnSpPr>
            <a:cxnSpLocks/>
          </p:cNvCxnSpPr>
          <p:nvPr/>
        </p:nvCxnSpPr>
        <p:spPr>
          <a:xfrm>
            <a:off x="2179206" y="1698339"/>
            <a:ext cx="8112414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50425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B717A29-C715-2DC5-5111-A495044B7E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FC8CC-7D87-462E-87B9-D1486DA37DA6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94484D06-6661-B04E-162D-EEA986AA2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55575"/>
            <a:ext cx="10515600" cy="568325"/>
          </a:xfrm>
        </p:spPr>
        <p:txBody>
          <a:bodyPr>
            <a:noAutofit/>
          </a:bodyPr>
          <a:lstStyle/>
          <a:p>
            <a:r>
              <a:rPr lang="en-US" altLang="ko-KR" sz="2800" b="1" spc="300" dirty="0"/>
              <a:t>2.</a:t>
            </a:r>
            <a:r>
              <a:rPr lang="ko-KR" altLang="en-US" sz="2800" b="1" spc="300" dirty="0"/>
              <a:t> 게임 기획</a:t>
            </a:r>
            <a:endParaRPr lang="ko-KR" altLang="en-US" sz="3200" b="1" spc="300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33B07A2A-2887-5EF4-5EE1-CDFC3C8235E0}"/>
              </a:ext>
            </a:extLst>
          </p:cNvPr>
          <p:cNvCxnSpPr>
            <a:cxnSpLocks/>
          </p:cNvCxnSpPr>
          <p:nvPr/>
        </p:nvCxnSpPr>
        <p:spPr>
          <a:xfrm>
            <a:off x="95250" y="790575"/>
            <a:ext cx="11934825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EFD0D599-D836-A404-D291-0E26E34D4E68}"/>
              </a:ext>
            </a:extLst>
          </p:cNvPr>
          <p:cNvSpPr txBox="1"/>
          <p:nvPr/>
        </p:nvSpPr>
        <p:spPr>
          <a:xfrm>
            <a:off x="152400" y="948440"/>
            <a:ext cx="57816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300" dirty="0">
                <a:latin typeface="HY그래픽M" panose="02030600000101010101" pitchFamily="18" charset="-127"/>
                <a:ea typeface="HY그래픽M" panose="02030600000101010101" pitchFamily="18" charset="-127"/>
              </a:rPr>
              <a:t>■ 등장인물</a:t>
            </a:r>
            <a:endParaRPr lang="en-US" altLang="ko-KR" sz="2000" spc="300" dirty="0">
              <a:latin typeface="HY그래픽M" panose="02030600000101010101" pitchFamily="18" charset="-127"/>
              <a:ea typeface="HY그래픽M" panose="02030600000101010101" pitchFamily="18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7162D0F-E277-2632-A467-73289D66B6D0}"/>
              </a:ext>
            </a:extLst>
          </p:cNvPr>
          <p:cNvSpPr/>
          <p:nvPr/>
        </p:nvSpPr>
        <p:spPr>
          <a:xfrm>
            <a:off x="382296" y="1439576"/>
            <a:ext cx="11360732" cy="4501660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72F7A85-975F-941B-53A0-F9497CE370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660" y="1646527"/>
            <a:ext cx="1876530" cy="354459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14EE570-FAF2-3C70-F8FE-EF0426D60BB3}"/>
              </a:ext>
            </a:extLst>
          </p:cNvPr>
          <p:cNvSpPr txBox="1"/>
          <p:nvPr/>
        </p:nvSpPr>
        <p:spPr>
          <a:xfrm>
            <a:off x="1019175" y="5365676"/>
            <a:ext cx="1333500" cy="400110"/>
          </a:xfrm>
          <a:prstGeom prst="rect">
            <a:avLst/>
          </a:prstGeom>
          <a:noFill/>
          <a:ln w="28575">
            <a:solidFill>
              <a:schemeClr val="tx2">
                <a:lumMod val="10000"/>
                <a:lumOff val="9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정원사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155E40-626B-7B7A-DF4F-00B50A7D32E2}"/>
              </a:ext>
            </a:extLst>
          </p:cNvPr>
          <p:cNvSpPr txBox="1"/>
          <p:nvPr/>
        </p:nvSpPr>
        <p:spPr>
          <a:xfrm>
            <a:off x="2898193" y="4102843"/>
            <a:ext cx="8519950" cy="830612"/>
          </a:xfrm>
          <a:prstGeom prst="rect">
            <a:avLst/>
          </a:prstGeom>
          <a:noFill/>
          <a:ln w="28575">
            <a:solidFill>
              <a:schemeClr val="tx2">
                <a:lumMod val="10000"/>
                <a:lumOff val="9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700" b="1" spc="11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게임 시작 시 처음에 만나는 인물이며 </a:t>
            </a:r>
            <a:endParaRPr lang="en-US" altLang="ko-KR" sz="1700" b="1" spc="11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700" b="1" spc="11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농작물과 꽃밭을 관리하고 거위를 보면 경계한다</a:t>
            </a:r>
            <a:r>
              <a:rPr lang="en-US" altLang="ko-KR" sz="1700" b="1" spc="11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88C70F5F-8E60-0230-B5F0-C372A04E95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1659" y="1646527"/>
            <a:ext cx="4029921" cy="2268415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CCE0CBD4-4FFF-2826-1D9A-95B55A9FD7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5053" y="1637002"/>
            <a:ext cx="4033090" cy="2268415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9633425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F65FD08-FB4B-F94E-0E9B-313E9071D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FC8CC-7D87-462E-87B9-D1486DA37DA6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53322F4C-6A59-ED16-1906-F9C90DC201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55575"/>
            <a:ext cx="10515600" cy="568325"/>
          </a:xfrm>
        </p:spPr>
        <p:txBody>
          <a:bodyPr>
            <a:noAutofit/>
          </a:bodyPr>
          <a:lstStyle/>
          <a:p>
            <a:r>
              <a:rPr lang="en-US" altLang="ko-KR" sz="2800" b="1" spc="300" dirty="0"/>
              <a:t>2.</a:t>
            </a:r>
            <a:r>
              <a:rPr lang="ko-KR" altLang="en-US" sz="2800" b="1" spc="300" dirty="0"/>
              <a:t> 게임 기획</a:t>
            </a:r>
            <a:endParaRPr lang="ko-KR" altLang="en-US" sz="3200" b="1" spc="300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77044703-4C36-8010-12F9-334E4086FA18}"/>
              </a:ext>
            </a:extLst>
          </p:cNvPr>
          <p:cNvCxnSpPr>
            <a:cxnSpLocks/>
          </p:cNvCxnSpPr>
          <p:nvPr/>
        </p:nvCxnSpPr>
        <p:spPr>
          <a:xfrm>
            <a:off x="95250" y="790575"/>
            <a:ext cx="11934825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5532F8F-0B70-93FD-A862-722601A6735D}"/>
              </a:ext>
            </a:extLst>
          </p:cNvPr>
          <p:cNvSpPr txBox="1"/>
          <p:nvPr/>
        </p:nvSpPr>
        <p:spPr>
          <a:xfrm>
            <a:off x="152400" y="948440"/>
            <a:ext cx="57816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300" dirty="0">
                <a:latin typeface="HY그래픽M" panose="02030600000101010101" pitchFamily="18" charset="-127"/>
                <a:ea typeface="HY그래픽M" panose="02030600000101010101" pitchFamily="18" charset="-127"/>
              </a:rPr>
              <a:t>■ 플레이어 액션</a:t>
            </a:r>
            <a:endParaRPr lang="en-US" altLang="ko-KR" sz="2000" spc="300" dirty="0">
              <a:latin typeface="HY그래픽M" panose="02030600000101010101" pitchFamily="18" charset="-127"/>
              <a:ea typeface="HY그래픽M" panose="02030600000101010101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3B81EBB-3B34-CED1-66A5-BE6F556DBF82}"/>
              </a:ext>
            </a:extLst>
          </p:cNvPr>
          <p:cNvSpPr/>
          <p:nvPr/>
        </p:nvSpPr>
        <p:spPr>
          <a:xfrm>
            <a:off x="2102642" y="2369312"/>
            <a:ext cx="533400" cy="533400"/>
          </a:xfrm>
          <a:prstGeom prst="rect">
            <a:avLst/>
          </a:prstGeo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←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16DDAC-E78F-923D-F714-500F32FA38B9}"/>
              </a:ext>
            </a:extLst>
          </p:cNvPr>
          <p:cNvSpPr/>
          <p:nvPr/>
        </p:nvSpPr>
        <p:spPr>
          <a:xfrm>
            <a:off x="2749150" y="2362200"/>
            <a:ext cx="533400" cy="533400"/>
          </a:xfrm>
          <a:prstGeom prst="rect">
            <a:avLst/>
          </a:prstGeo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↓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0300ED1-E1AE-5068-ABBE-8AD5243C3860}"/>
              </a:ext>
            </a:extLst>
          </p:cNvPr>
          <p:cNvSpPr txBox="1"/>
          <p:nvPr/>
        </p:nvSpPr>
        <p:spPr>
          <a:xfrm>
            <a:off x="688181" y="3059556"/>
            <a:ext cx="690562" cy="338554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이동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26578D9-7759-49AF-B507-095BD12AFEB7}"/>
              </a:ext>
            </a:extLst>
          </p:cNvPr>
          <p:cNvSpPr txBox="1"/>
          <p:nvPr/>
        </p:nvSpPr>
        <p:spPr>
          <a:xfrm>
            <a:off x="5874124" y="3059556"/>
            <a:ext cx="801591" cy="338554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달리기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6E3DB1A-57F7-8F29-99A5-610D3A9FBD07}"/>
              </a:ext>
            </a:extLst>
          </p:cNvPr>
          <p:cNvSpPr/>
          <p:nvPr/>
        </p:nvSpPr>
        <p:spPr>
          <a:xfrm>
            <a:off x="7339903" y="2362200"/>
            <a:ext cx="1489772" cy="533400"/>
          </a:xfrm>
          <a:prstGeom prst="rect">
            <a:avLst/>
          </a:prstGeo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Shift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729B32C6-976D-4ADE-B3ED-5A88DE73DADE}"/>
              </a:ext>
            </a:extLst>
          </p:cNvPr>
          <p:cNvCxnSpPr>
            <a:cxnSpLocks/>
          </p:cNvCxnSpPr>
          <p:nvPr/>
        </p:nvCxnSpPr>
        <p:spPr>
          <a:xfrm>
            <a:off x="4764878" y="1326737"/>
            <a:ext cx="0" cy="224513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9DB34E01-84FE-704A-8570-58290A8DAA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277" y="1703717"/>
            <a:ext cx="1038370" cy="1152686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53D90410-BB3D-0A0D-3330-1333071F0E08}"/>
              </a:ext>
            </a:extLst>
          </p:cNvPr>
          <p:cNvSpPr/>
          <p:nvPr/>
        </p:nvSpPr>
        <p:spPr>
          <a:xfrm>
            <a:off x="3412329" y="2369312"/>
            <a:ext cx="533400" cy="533400"/>
          </a:xfrm>
          <a:prstGeom prst="rect">
            <a:avLst/>
          </a:prstGeo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→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795A5EC-2060-94D1-5382-079AF84E68DB}"/>
              </a:ext>
            </a:extLst>
          </p:cNvPr>
          <p:cNvSpPr/>
          <p:nvPr/>
        </p:nvSpPr>
        <p:spPr>
          <a:xfrm>
            <a:off x="2749150" y="1703717"/>
            <a:ext cx="533400" cy="533400"/>
          </a:xfrm>
          <a:prstGeom prst="rect">
            <a:avLst/>
          </a:prstGeo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↑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FE997005-78A6-1808-45D0-0B140CFB5F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5165" y="1703717"/>
            <a:ext cx="1299510" cy="1155120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A7E8B7A1-F617-D436-1067-A47671AA3321}"/>
              </a:ext>
            </a:extLst>
          </p:cNvPr>
          <p:cNvCxnSpPr>
            <a:cxnSpLocks/>
          </p:cNvCxnSpPr>
          <p:nvPr/>
        </p:nvCxnSpPr>
        <p:spPr>
          <a:xfrm>
            <a:off x="8963025" y="2628899"/>
            <a:ext cx="304800" cy="0"/>
          </a:xfrm>
          <a:prstGeom prst="line">
            <a:avLst/>
          </a:prstGeom>
          <a:ln w="2857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0A7EA372-2551-BF5A-0772-0E3E4FFC6441}"/>
              </a:ext>
            </a:extLst>
          </p:cNvPr>
          <p:cNvCxnSpPr>
            <a:cxnSpLocks/>
          </p:cNvCxnSpPr>
          <p:nvPr/>
        </p:nvCxnSpPr>
        <p:spPr>
          <a:xfrm>
            <a:off x="9120187" y="2456242"/>
            <a:ext cx="0" cy="334583"/>
          </a:xfrm>
          <a:prstGeom prst="line">
            <a:avLst/>
          </a:prstGeom>
          <a:ln w="2857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6C1CCF3-F1C3-719B-BE90-E46B12160B5B}"/>
              </a:ext>
            </a:extLst>
          </p:cNvPr>
          <p:cNvSpPr/>
          <p:nvPr/>
        </p:nvSpPr>
        <p:spPr>
          <a:xfrm>
            <a:off x="9447609" y="2367815"/>
            <a:ext cx="533400" cy="533400"/>
          </a:xfrm>
          <a:prstGeom prst="rect">
            <a:avLst/>
          </a:prstGeo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←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50CF748-3D87-FF18-4A39-1BDDDA55DBDC}"/>
              </a:ext>
            </a:extLst>
          </p:cNvPr>
          <p:cNvSpPr/>
          <p:nvPr/>
        </p:nvSpPr>
        <p:spPr>
          <a:xfrm>
            <a:off x="10094117" y="2360703"/>
            <a:ext cx="533400" cy="533400"/>
          </a:xfrm>
          <a:prstGeom prst="rect">
            <a:avLst/>
          </a:prstGeo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↓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FA571164-0FE7-A40F-1FF2-BFDC4C7F9F77}"/>
              </a:ext>
            </a:extLst>
          </p:cNvPr>
          <p:cNvSpPr/>
          <p:nvPr/>
        </p:nvSpPr>
        <p:spPr>
          <a:xfrm>
            <a:off x="10757296" y="2367815"/>
            <a:ext cx="533400" cy="533400"/>
          </a:xfrm>
          <a:prstGeom prst="rect">
            <a:avLst/>
          </a:prstGeo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→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691A6B2-1896-D4ED-9326-D17FF7D8E73A}"/>
              </a:ext>
            </a:extLst>
          </p:cNvPr>
          <p:cNvSpPr/>
          <p:nvPr/>
        </p:nvSpPr>
        <p:spPr>
          <a:xfrm>
            <a:off x="10094117" y="1702220"/>
            <a:ext cx="533400" cy="533400"/>
          </a:xfrm>
          <a:prstGeom prst="rect">
            <a:avLst/>
          </a:prstGeo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↑</a:t>
            </a: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663DC403-061C-8BD5-9479-89DC4FED50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3967" y="4397796"/>
            <a:ext cx="1019795" cy="1152686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4B5E54C6-8FD4-9968-1F1D-8BCCACEA32B1}"/>
              </a:ext>
            </a:extLst>
          </p:cNvPr>
          <p:cNvSpPr txBox="1"/>
          <p:nvPr/>
        </p:nvSpPr>
        <p:spPr>
          <a:xfrm>
            <a:off x="6580968" y="5741205"/>
            <a:ext cx="1019795" cy="338554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소리 내기</a:t>
            </a: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BBEC4B1F-3D91-1CC0-566A-2ABC8E1C2D4A}"/>
              </a:ext>
            </a:extLst>
          </p:cNvPr>
          <p:cNvCxnSpPr>
            <a:cxnSpLocks/>
          </p:cNvCxnSpPr>
          <p:nvPr/>
        </p:nvCxnSpPr>
        <p:spPr>
          <a:xfrm>
            <a:off x="2811109" y="4111212"/>
            <a:ext cx="0" cy="224513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50" name="그림 49">
            <a:extLst>
              <a:ext uri="{FF2B5EF4-FFF2-40B4-BE49-F238E27FC236}">
                <a16:creationId xmlns:a16="http://schemas.microsoft.com/office/drawing/2014/main" id="{2BAC2DE2-3CB2-BB48-B406-C320E0A696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51842" y="4397796"/>
            <a:ext cx="1244493" cy="1152686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FCE374F8-441A-246D-CDC5-8C9D2E4A10BF}"/>
              </a:ext>
            </a:extLst>
          </p:cNvPr>
          <p:cNvSpPr txBox="1"/>
          <p:nvPr/>
        </p:nvSpPr>
        <p:spPr>
          <a:xfrm>
            <a:off x="7558977" y="2928751"/>
            <a:ext cx="10516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/>
              <a:t>※ </a:t>
            </a:r>
            <a:r>
              <a:rPr lang="ko-KR" altLang="en-US" sz="1100" dirty="0" err="1"/>
              <a:t>토글</a:t>
            </a:r>
            <a:r>
              <a:rPr lang="ko-KR" altLang="en-US" sz="1100" dirty="0"/>
              <a:t> 가능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9ACB9A1-8B42-0280-7F54-5C48764EA199}"/>
              </a:ext>
            </a:extLst>
          </p:cNvPr>
          <p:cNvSpPr txBox="1"/>
          <p:nvPr/>
        </p:nvSpPr>
        <p:spPr>
          <a:xfrm>
            <a:off x="3686039" y="5741205"/>
            <a:ext cx="908829" cy="338554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6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날개짓</a:t>
            </a:r>
            <a:endParaRPr lang="ko-KR" altLang="en-US"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0DB70DB0-C498-74DE-389E-9B87C0986C89}"/>
              </a:ext>
            </a:extLst>
          </p:cNvPr>
          <p:cNvSpPr/>
          <p:nvPr/>
        </p:nvSpPr>
        <p:spPr>
          <a:xfrm>
            <a:off x="4689933" y="4707439"/>
            <a:ext cx="533400" cy="533400"/>
          </a:xfrm>
          <a:prstGeom prst="rect">
            <a:avLst/>
          </a:prstGeo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X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F5EBE2DE-1244-610C-EC0B-04D8662C3825}"/>
              </a:ext>
            </a:extLst>
          </p:cNvPr>
          <p:cNvCxnSpPr>
            <a:cxnSpLocks/>
          </p:cNvCxnSpPr>
          <p:nvPr/>
        </p:nvCxnSpPr>
        <p:spPr>
          <a:xfrm>
            <a:off x="5488651" y="4111212"/>
            <a:ext cx="0" cy="224513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56" name="그림 55">
            <a:extLst>
              <a:ext uri="{FF2B5EF4-FFF2-40B4-BE49-F238E27FC236}">
                <a16:creationId xmlns:a16="http://schemas.microsoft.com/office/drawing/2014/main" id="{12337D37-763A-6EF3-2627-85507C3F79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32701" y="4368020"/>
            <a:ext cx="2001118" cy="1152764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7DBBEA05-B08B-B96C-A707-93DDCB9A52D7}"/>
              </a:ext>
            </a:extLst>
          </p:cNvPr>
          <p:cNvSpPr txBox="1"/>
          <p:nvPr/>
        </p:nvSpPr>
        <p:spPr>
          <a:xfrm>
            <a:off x="9910349" y="5741205"/>
            <a:ext cx="1076976" cy="338554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웅크리기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AB1B4CB1-0606-B432-6969-902073539148}"/>
              </a:ext>
            </a:extLst>
          </p:cNvPr>
          <p:cNvSpPr/>
          <p:nvPr/>
        </p:nvSpPr>
        <p:spPr>
          <a:xfrm>
            <a:off x="11174555" y="4550626"/>
            <a:ext cx="916782" cy="787474"/>
          </a:xfrm>
          <a:prstGeom prst="rect">
            <a:avLst/>
          </a:prstGeo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Ctrl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9" name="그림 8" descr="새, 부리, 오리, 일러스트레이션이(가) 표시된 사진&#10;&#10;자동 생성된 설명">
            <a:extLst>
              <a:ext uri="{FF2B5EF4-FFF2-40B4-BE49-F238E27FC236}">
                <a16:creationId xmlns:a16="http://schemas.microsoft.com/office/drawing/2014/main" id="{81CE45F9-CF74-7E43-6DD3-7510B8D3755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734" y="4397796"/>
            <a:ext cx="1260509" cy="1215197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2A7E5869-4D53-E425-56A4-591BF0DBDB5B}"/>
              </a:ext>
            </a:extLst>
          </p:cNvPr>
          <p:cNvSpPr/>
          <p:nvPr/>
        </p:nvSpPr>
        <p:spPr>
          <a:xfrm>
            <a:off x="1936976" y="4769950"/>
            <a:ext cx="533400" cy="533400"/>
          </a:xfrm>
          <a:prstGeom prst="rect">
            <a:avLst/>
          </a:prstGeo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Z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CDC5BAD-E720-EF04-8BCF-527A17C5162B}"/>
              </a:ext>
            </a:extLst>
          </p:cNvPr>
          <p:cNvSpPr txBox="1"/>
          <p:nvPr/>
        </p:nvSpPr>
        <p:spPr>
          <a:xfrm>
            <a:off x="1204675" y="5765966"/>
            <a:ext cx="695944" cy="338554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줍기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8B965F55-3633-C4BB-F984-5E042FE4EB14}"/>
              </a:ext>
            </a:extLst>
          </p:cNvPr>
          <p:cNvCxnSpPr>
            <a:cxnSpLocks/>
          </p:cNvCxnSpPr>
          <p:nvPr/>
        </p:nvCxnSpPr>
        <p:spPr>
          <a:xfrm>
            <a:off x="8491968" y="4066686"/>
            <a:ext cx="0" cy="224513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3C0000D4-9716-F757-721B-519832B18037}"/>
              </a:ext>
            </a:extLst>
          </p:cNvPr>
          <p:cNvSpPr/>
          <p:nvPr/>
        </p:nvSpPr>
        <p:spPr>
          <a:xfrm>
            <a:off x="6922579" y="4707439"/>
            <a:ext cx="1489772" cy="533400"/>
          </a:xfrm>
          <a:prstGeom prst="rect">
            <a:avLst/>
          </a:prstGeo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Space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59390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59D0CC-58D7-0761-FBBC-55F3C1C9FD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D86C7E8-4275-21BC-5163-B9D476B9E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FC8CC-7D87-462E-87B9-D1486DA37DA6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991B1169-0464-A8D6-E7D2-565EC4B044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55575"/>
            <a:ext cx="10515600" cy="568325"/>
          </a:xfrm>
        </p:spPr>
        <p:txBody>
          <a:bodyPr>
            <a:noAutofit/>
          </a:bodyPr>
          <a:lstStyle/>
          <a:p>
            <a:r>
              <a:rPr lang="en-US" altLang="ko-KR" sz="2800" b="1" spc="300" dirty="0"/>
              <a:t>2.</a:t>
            </a:r>
            <a:r>
              <a:rPr lang="ko-KR" altLang="en-US" sz="2800" b="1" spc="300" dirty="0"/>
              <a:t> 게임 기획</a:t>
            </a:r>
            <a:endParaRPr lang="ko-KR" altLang="en-US" sz="3200" b="1" spc="300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58A48714-BD83-EFB2-B43E-B74938DFE769}"/>
              </a:ext>
            </a:extLst>
          </p:cNvPr>
          <p:cNvCxnSpPr>
            <a:cxnSpLocks/>
          </p:cNvCxnSpPr>
          <p:nvPr/>
        </p:nvCxnSpPr>
        <p:spPr>
          <a:xfrm>
            <a:off x="95250" y="790575"/>
            <a:ext cx="11934825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A28484C-9515-376C-AB79-9CBF50E31B38}"/>
              </a:ext>
            </a:extLst>
          </p:cNvPr>
          <p:cNvSpPr txBox="1"/>
          <p:nvPr/>
        </p:nvSpPr>
        <p:spPr>
          <a:xfrm>
            <a:off x="152400" y="948440"/>
            <a:ext cx="57816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300" dirty="0">
                <a:latin typeface="HY그래픽M" panose="02030600000101010101" pitchFamily="18" charset="-127"/>
                <a:ea typeface="HY그래픽M" panose="02030600000101010101" pitchFamily="18" charset="-127"/>
              </a:rPr>
              <a:t>■ </a:t>
            </a:r>
            <a:r>
              <a:rPr lang="en-US" altLang="ko-KR" sz="2000" spc="300" dirty="0">
                <a:latin typeface="HY그래픽M" panose="02030600000101010101" pitchFamily="18" charset="-127"/>
                <a:ea typeface="HY그래픽M" panose="02030600000101010101" pitchFamily="18" charset="-127"/>
              </a:rPr>
              <a:t>To-Do</a:t>
            </a:r>
          </a:p>
        </p:txBody>
      </p:sp>
      <p:pic>
        <p:nvPicPr>
          <p:cNvPr id="19" name="그림 18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1CFAB639-801D-0DF3-4A53-F3FDB7BF50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042" y="1596507"/>
            <a:ext cx="6898938" cy="3880653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3CE6DE0-AFCD-0C0A-8530-F30FBBDBC111}"/>
              </a:ext>
            </a:extLst>
          </p:cNvPr>
          <p:cNvSpPr txBox="1"/>
          <p:nvPr/>
        </p:nvSpPr>
        <p:spPr>
          <a:xfrm>
            <a:off x="7401679" y="2937391"/>
            <a:ext cx="4628396" cy="636072"/>
          </a:xfrm>
          <a:prstGeom prst="rect">
            <a:avLst/>
          </a:prstGeom>
          <a:noFill/>
          <a:ln>
            <a:solidFill>
              <a:schemeClr val="tx2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spcBef>
                <a:spcPts val="400"/>
              </a:spcBef>
            </a:pPr>
            <a:r>
              <a:rPr lang="ko-KR" altLang="en-US" sz="1600" spc="3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할 일 리스트를 클리어하면 </a:t>
            </a:r>
            <a:endParaRPr lang="en-US" altLang="ko-KR" sz="1600" spc="3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>
              <a:spcBef>
                <a:spcPts val="400"/>
              </a:spcBef>
            </a:pPr>
            <a:r>
              <a:rPr lang="ko-KR" altLang="en-US" sz="1600" spc="3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밑줄이 그어지게 구현</a:t>
            </a:r>
            <a:endParaRPr lang="en-US" altLang="ko-KR" sz="1600" spc="3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419122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C15423-974F-5D78-8F13-1FD3D00204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61A75D1-FF00-94BB-16A2-48FAAD5E7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FC8CC-7D87-462E-87B9-D1486DA37DA6}" type="slidenum">
              <a:rPr lang="ko-KR" altLang="en-US" smtClean="0"/>
              <a:t>13</a:t>
            </a:fld>
            <a:endParaRPr lang="ko-KR" altLang="en-US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288A64BB-D14F-8627-4F08-6AF1B323D5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55575"/>
            <a:ext cx="10515600" cy="568325"/>
          </a:xfrm>
        </p:spPr>
        <p:txBody>
          <a:bodyPr>
            <a:noAutofit/>
          </a:bodyPr>
          <a:lstStyle/>
          <a:p>
            <a:r>
              <a:rPr lang="en-US" altLang="ko-KR" sz="2800" b="1" spc="300" dirty="0"/>
              <a:t>2.</a:t>
            </a:r>
            <a:r>
              <a:rPr lang="ko-KR" altLang="en-US" sz="2800" b="1" spc="300" dirty="0"/>
              <a:t> 게임 기획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B838194A-ACF9-E694-4DB0-ADB91C625DBE}"/>
              </a:ext>
            </a:extLst>
          </p:cNvPr>
          <p:cNvCxnSpPr>
            <a:cxnSpLocks/>
          </p:cNvCxnSpPr>
          <p:nvPr/>
        </p:nvCxnSpPr>
        <p:spPr>
          <a:xfrm>
            <a:off x="95250" y="790575"/>
            <a:ext cx="11934825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E0C0AC1-0E68-1A2D-D9B0-813F3737CC4F}"/>
              </a:ext>
            </a:extLst>
          </p:cNvPr>
          <p:cNvSpPr txBox="1"/>
          <p:nvPr/>
        </p:nvSpPr>
        <p:spPr>
          <a:xfrm>
            <a:off x="152400" y="948440"/>
            <a:ext cx="57816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300" dirty="0">
                <a:latin typeface="HY그래픽M" panose="02030600000101010101" pitchFamily="18" charset="-127"/>
                <a:ea typeface="HY그래픽M" panose="02030600000101010101" pitchFamily="18" charset="-127"/>
              </a:rPr>
              <a:t>■ 멀티플레이</a:t>
            </a:r>
            <a:endParaRPr lang="en-US" altLang="ko-KR" sz="2000" spc="300" dirty="0">
              <a:latin typeface="HY그래픽M" panose="02030600000101010101" pitchFamily="18" charset="-127"/>
              <a:ea typeface="HY그래픽M" panose="02030600000101010101" pitchFamily="18" charset="-127"/>
            </a:endParaRPr>
          </a:p>
        </p:txBody>
      </p:sp>
      <p:pic>
        <p:nvPicPr>
          <p:cNvPr id="3" name="그림 2" descr="만화 영화이(가) 표시된 사진&#10;&#10;자동 생성된 설명">
            <a:extLst>
              <a:ext uri="{FF2B5EF4-FFF2-40B4-BE49-F238E27FC236}">
                <a16:creationId xmlns:a16="http://schemas.microsoft.com/office/drawing/2014/main" id="{B3BC4F4F-457E-B781-1E04-5657959582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613" y="1660127"/>
            <a:ext cx="5442462" cy="3256001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7CB32EF-0743-4283-2F41-9B796D322514}"/>
              </a:ext>
            </a:extLst>
          </p:cNvPr>
          <p:cNvSpPr txBox="1"/>
          <p:nvPr/>
        </p:nvSpPr>
        <p:spPr>
          <a:xfrm>
            <a:off x="6265606" y="1660127"/>
            <a:ext cx="5434781" cy="1774845"/>
          </a:xfrm>
          <a:prstGeom prst="rect">
            <a:avLst/>
          </a:prstGeom>
          <a:noFill/>
          <a:ln>
            <a:solidFill>
              <a:schemeClr val="tx2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spcBef>
                <a:spcPts val="400"/>
              </a:spcBef>
            </a:pPr>
            <a:r>
              <a:rPr lang="ko-KR" altLang="en-US" sz="1600" spc="3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게임에서 </a:t>
            </a:r>
            <a:r>
              <a:rPr lang="en-US" altLang="ko-KR" sz="1600" spc="3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2</a:t>
            </a:r>
            <a:r>
              <a:rPr lang="ko-KR" altLang="en-US" sz="1600" spc="3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인 멀티플레이를 지원하며 </a:t>
            </a:r>
            <a:endParaRPr lang="en-US" altLang="ko-KR" sz="1600" spc="3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>
              <a:spcBef>
                <a:spcPts val="400"/>
              </a:spcBef>
            </a:pPr>
            <a:endParaRPr lang="en-US" altLang="ko-KR" sz="1600" spc="3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>
              <a:spcBef>
                <a:spcPts val="400"/>
              </a:spcBef>
            </a:pPr>
            <a:r>
              <a:rPr lang="ko-KR" altLang="en-US" sz="1600" spc="3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각자 다른 컨트롤러로 최대 </a:t>
            </a:r>
            <a:r>
              <a:rPr lang="en-US" altLang="ko-KR" sz="1600" spc="3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2</a:t>
            </a:r>
            <a:r>
              <a:rPr lang="ko-KR" altLang="en-US" sz="1600" spc="3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인까지 플레이가 가능하며</a:t>
            </a:r>
            <a:endParaRPr lang="en-US" altLang="ko-KR" sz="1600" spc="3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>
              <a:spcBef>
                <a:spcPts val="400"/>
              </a:spcBef>
            </a:pPr>
            <a:endParaRPr lang="en-US" altLang="ko-KR" sz="1600" spc="3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>
              <a:spcBef>
                <a:spcPts val="400"/>
              </a:spcBef>
            </a:pPr>
            <a:r>
              <a:rPr lang="ko-KR" altLang="en-US" sz="1600" spc="3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네트워크로 멀티플레이를 즐길 수 없음</a:t>
            </a:r>
            <a:endParaRPr lang="en-US" altLang="ko-KR" sz="1600" spc="3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726FC6-3464-F1EF-0500-9803BFF5466A}"/>
              </a:ext>
            </a:extLst>
          </p:cNvPr>
          <p:cNvSpPr txBox="1"/>
          <p:nvPr/>
        </p:nvSpPr>
        <p:spPr>
          <a:xfrm>
            <a:off x="6265606" y="1189703"/>
            <a:ext cx="1177413" cy="36933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tx2">
                    <a:lumMod val="25000"/>
                    <a:lumOff val="75000"/>
                  </a:schemeClr>
                </a:solidFill>
              </a:rPr>
              <a:t>Before</a:t>
            </a:r>
            <a:endParaRPr lang="ko-KR" altLang="en-US" dirty="0">
              <a:solidFill>
                <a:schemeClr val="tx2">
                  <a:lumMod val="25000"/>
                  <a:lumOff val="7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6DFE4F-967C-9304-09F2-12F85C57B465}"/>
              </a:ext>
            </a:extLst>
          </p:cNvPr>
          <p:cNvSpPr txBox="1"/>
          <p:nvPr/>
        </p:nvSpPr>
        <p:spPr>
          <a:xfrm>
            <a:off x="6280358" y="4182108"/>
            <a:ext cx="5434781" cy="1528624"/>
          </a:xfrm>
          <a:prstGeom prst="rect">
            <a:avLst/>
          </a:prstGeom>
          <a:noFill/>
          <a:ln>
            <a:solidFill>
              <a:schemeClr val="tx2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spcBef>
                <a:spcPts val="400"/>
              </a:spcBef>
            </a:pPr>
            <a:r>
              <a:rPr lang="ko-KR" altLang="en-US" sz="1600" spc="3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최대 </a:t>
            </a:r>
            <a:r>
              <a:rPr lang="en-US" altLang="ko-KR" sz="1600" spc="3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4</a:t>
            </a:r>
            <a:r>
              <a:rPr lang="ko-KR" altLang="en-US" sz="1600" spc="3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인까지 멀티플레이를 지원하며</a:t>
            </a:r>
            <a:endParaRPr lang="en-US" altLang="ko-KR" sz="1600" spc="3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>
              <a:spcBef>
                <a:spcPts val="400"/>
              </a:spcBef>
            </a:pPr>
            <a:endParaRPr lang="en-US" altLang="ko-KR" sz="1600" spc="3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>
              <a:spcBef>
                <a:spcPts val="400"/>
              </a:spcBef>
            </a:pPr>
            <a:r>
              <a:rPr lang="en-US" altLang="ko-KR" sz="1600" spc="3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P2P </a:t>
            </a:r>
            <a:r>
              <a:rPr lang="ko-KR" altLang="en-US" sz="1600" spc="3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방식의 네트워크 멀티플레이를 통해</a:t>
            </a:r>
            <a:endParaRPr lang="en-US" altLang="ko-KR" sz="1600" spc="3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>
              <a:spcBef>
                <a:spcPts val="400"/>
              </a:spcBef>
            </a:pPr>
            <a:endParaRPr lang="en-US" altLang="ko-KR" sz="1600" spc="3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>
              <a:spcBef>
                <a:spcPts val="400"/>
              </a:spcBef>
            </a:pPr>
            <a:r>
              <a:rPr lang="ko-KR" altLang="en-US" sz="1600" spc="3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할 일 리스트를 도와줄 수 있는 </a:t>
            </a:r>
            <a:r>
              <a:rPr lang="en-US" altLang="ko-KR" sz="1600" spc="3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Co-op </a:t>
            </a:r>
            <a:r>
              <a:rPr lang="ko-KR" altLang="en-US" sz="1600" spc="3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모드</a:t>
            </a:r>
            <a:endParaRPr lang="en-US" altLang="ko-KR" sz="1600" spc="3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6D0AC35-CCFB-82E0-AD0E-93EDF912F230}"/>
              </a:ext>
            </a:extLst>
          </p:cNvPr>
          <p:cNvSpPr txBox="1"/>
          <p:nvPr/>
        </p:nvSpPr>
        <p:spPr>
          <a:xfrm>
            <a:off x="6280358" y="3711684"/>
            <a:ext cx="1177413" cy="36933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After</a:t>
            </a:r>
            <a:endParaRPr lang="ko-KR" altLang="en-US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1E96C23A-2AF3-4A1D-E230-9768CE270D6A}"/>
              </a:ext>
            </a:extLst>
          </p:cNvPr>
          <p:cNvCxnSpPr/>
          <p:nvPr/>
        </p:nvCxnSpPr>
        <p:spPr>
          <a:xfrm>
            <a:off x="491613" y="948440"/>
            <a:ext cx="11130116" cy="529504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86D5CEB-1542-DCED-701F-045C5DD74414}"/>
              </a:ext>
            </a:extLst>
          </p:cNvPr>
          <p:cNvCxnSpPr/>
          <p:nvPr/>
        </p:nvCxnSpPr>
        <p:spPr>
          <a:xfrm flipH="1">
            <a:off x="314632" y="948440"/>
            <a:ext cx="11346426" cy="515739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16510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6DAE91-EAF9-314E-198F-EF304BBF4D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r>
              <a:rPr lang="ko-KR" altLang="en-US" b="1" dirty="0">
                <a:latin typeface="+mj-ea"/>
              </a:rPr>
              <a:t>진행된 것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1440C4B-90B4-E212-4818-1EE83A42716F}"/>
              </a:ext>
            </a:extLst>
          </p:cNvPr>
          <p:cNvCxnSpPr/>
          <p:nvPr/>
        </p:nvCxnSpPr>
        <p:spPr>
          <a:xfrm>
            <a:off x="2628900" y="4191000"/>
            <a:ext cx="6934200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77BE715-F0F6-12F9-E554-67E5230E3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FC8CC-7D87-462E-87B9-D1486DA37DA6}" type="slidenum">
              <a:rPr lang="ko-KR" altLang="en-US" smtClean="0"/>
              <a:t>14</a:t>
            </a:fld>
            <a:endParaRPr lang="ko-KR" altLang="en-US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E8D21017-EB2B-0E0A-4670-46DEB1FB99A4}"/>
              </a:ext>
            </a:extLst>
          </p:cNvPr>
          <p:cNvCxnSpPr/>
          <p:nvPr/>
        </p:nvCxnSpPr>
        <p:spPr>
          <a:xfrm>
            <a:off x="2628900" y="2581275"/>
            <a:ext cx="6934200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73038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CAA3B4-0F7F-5292-DCF4-1B2D1EC558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BBFBCEA-74F5-9A46-8ECF-95AFFF4FD1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FC8CC-7D87-462E-87B9-D1486DA37DA6}" type="slidenum">
              <a:rPr lang="ko-KR" altLang="en-US" smtClean="0"/>
              <a:t>15</a:t>
            </a:fld>
            <a:endParaRPr lang="ko-KR" altLang="en-US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35B51F02-356C-4112-784D-B20B5D4A33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55575"/>
            <a:ext cx="10515600" cy="568325"/>
          </a:xfrm>
        </p:spPr>
        <p:txBody>
          <a:bodyPr>
            <a:noAutofit/>
          </a:bodyPr>
          <a:lstStyle/>
          <a:p>
            <a:r>
              <a:rPr lang="en-US" altLang="ko-KR" sz="2800" b="1" spc="300" dirty="0"/>
              <a:t>3.</a:t>
            </a:r>
            <a:r>
              <a:rPr lang="ko-KR" altLang="en-US" sz="2800" b="1" spc="300" dirty="0"/>
              <a:t> 진행된 것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60BF2427-C650-06F6-8A16-EEAEB6EB3200}"/>
              </a:ext>
            </a:extLst>
          </p:cNvPr>
          <p:cNvCxnSpPr>
            <a:cxnSpLocks/>
          </p:cNvCxnSpPr>
          <p:nvPr/>
        </p:nvCxnSpPr>
        <p:spPr>
          <a:xfrm>
            <a:off x="95250" y="790575"/>
            <a:ext cx="11934825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0EFA974-F4AE-CD37-7F4F-1264009ADAB3}"/>
              </a:ext>
            </a:extLst>
          </p:cNvPr>
          <p:cNvSpPr txBox="1"/>
          <p:nvPr/>
        </p:nvSpPr>
        <p:spPr>
          <a:xfrm>
            <a:off x="152400" y="948440"/>
            <a:ext cx="57816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300" dirty="0">
                <a:latin typeface="HY그래픽M" panose="02030600000101010101" pitchFamily="18" charset="-127"/>
                <a:ea typeface="HY그래픽M" panose="02030600000101010101" pitchFamily="18" charset="-127"/>
              </a:rPr>
              <a:t>■ 역할 분담</a:t>
            </a:r>
            <a:endParaRPr lang="en-US" altLang="ko-KR" sz="2000" spc="300" dirty="0">
              <a:latin typeface="HY그래픽M" panose="02030600000101010101" pitchFamily="18" charset="-127"/>
              <a:ea typeface="HY그래픽M" panose="02030600000101010101" pitchFamily="18" charset="-127"/>
            </a:endParaRPr>
          </a:p>
        </p:txBody>
      </p:sp>
      <p:pic>
        <p:nvPicPr>
          <p:cNvPr id="14" name="그림 13" descr="스케치, 디자인, 흑백이(가) 표시된 사진&#10;&#10;자동 생성된 설명">
            <a:extLst>
              <a:ext uri="{FF2B5EF4-FFF2-40B4-BE49-F238E27FC236}">
                <a16:creationId xmlns:a16="http://schemas.microsoft.com/office/drawing/2014/main" id="{45AF1E34-E6F2-AAF5-3B5A-F79191B416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669" y="1506413"/>
            <a:ext cx="2056418" cy="205641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C9B3F48-D2B0-4606-AAE6-FC91F64B2C9F}"/>
              </a:ext>
            </a:extLst>
          </p:cNvPr>
          <p:cNvSpPr txBox="1"/>
          <p:nvPr/>
        </p:nvSpPr>
        <p:spPr>
          <a:xfrm>
            <a:off x="2590940" y="3432038"/>
            <a:ext cx="1463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변한빛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팀장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)</a:t>
            </a:r>
            <a:endParaRPr lang="ko-KR" alt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8CB56C27-9B44-9F37-EFAF-8CCD1EAD6350}"/>
              </a:ext>
            </a:extLst>
          </p:cNvPr>
          <p:cNvSpPr/>
          <p:nvPr/>
        </p:nvSpPr>
        <p:spPr>
          <a:xfrm>
            <a:off x="2729234" y="3946340"/>
            <a:ext cx="1187286" cy="979620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Wingdings" panose="05000000000000000000" pitchFamily="2" charset="2"/>
              <a:buChar char=""/>
            </a:pPr>
            <a:r>
              <a:rPr lang="ko-KR" altLang="en-US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  <a:sym typeface="Wingdings" panose="05000000000000000000" pitchFamily="2" charset="2"/>
              </a:rPr>
              <a:t>엔진</a:t>
            </a:r>
            <a:endParaRPr lang="en-US" altLang="ko-KR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"/>
            </a:pPr>
            <a:r>
              <a:rPr lang="en-US" altLang="ko-KR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UI</a:t>
            </a:r>
          </a:p>
        </p:txBody>
      </p:sp>
      <p:pic>
        <p:nvPicPr>
          <p:cNvPr id="18" name="그림 17" descr="스케치, 디자인, 흑백이(가) 표시된 사진&#10;&#10;자동 생성된 설명">
            <a:extLst>
              <a:ext uri="{FF2B5EF4-FFF2-40B4-BE49-F238E27FC236}">
                <a16:creationId xmlns:a16="http://schemas.microsoft.com/office/drawing/2014/main" id="{BCC447DD-D72F-0DA4-2E5B-A45BAF37CE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8272" y="1506413"/>
            <a:ext cx="2056418" cy="205641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86DD5BD-285D-A056-EB52-5A5F34FE60A9}"/>
              </a:ext>
            </a:extLst>
          </p:cNvPr>
          <p:cNvSpPr txBox="1"/>
          <p:nvPr/>
        </p:nvSpPr>
        <p:spPr>
          <a:xfrm>
            <a:off x="5221498" y="3432038"/>
            <a:ext cx="1463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이지혁</a:t>
            </a:r>
            <a:endParaRPr lang="ko-KR" alt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C3006B8D-E0DC-6124-863D-A3A4E08C8A98}"/>
              </a:ext>
            </a:extLst>
          </p:cNvPr>
          <p:cNvSpPr/>
          <p:nvPr/>
        </p:nvSpPr>
        <p:spPr>
          <a:xfrm>
            <a:off x="5279544" y="3946341"/>
            <a:ext cx="1281512" cy="1191800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Wingdings" panose="05000000000000000000" pitchFamily="2" charset="2"/>
              <a:buChar char=""/>
            </a:pPr>
            <a:r>
              <a:rPr lang="ko-KR" altLang="en-US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  <a:sym typeface="Wingdings" panose="05000000000000000000" pitchFamily="2" charset="2"/>
              </a:rPr>
              <a:t>맵</a:t>
            </a:r>
            <a:endParaRPr lang="en-US" altLang="ko-KR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"/>
            </a:pPr>
            <a:r>
              <a:rPr lang="ko-KR" altLang="en-US" dirty="0" err="1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  <a:sym typeface="Wingdings" panose="05000000000000000000" pitchFamily="2" charset="2"/>
              </a:rPr>
              <a:t>쉐이더</a:t>
            </a:r>
            <a:endParaRPr lang="en-US" altLang="ko-KR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"/>
            </a:pPr>
            <a:r>
              <a:rPr lang="ko-KR" altLang="en-US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  <a:sym typeface="Wingdings" panose="05000000000000000000" pitchFamily="2" charset="2"/>
              </a:rPr>
              <a:t>사운드</a:t>
            </a:r>
            <a:endParaRPr lang="en-US" altLang="ko-KR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  <a:sym typeface="Wingdings" panose="05000000000000000000" pitchFamily="2" charset="2"/>
            </a:endParaRPr>
          </a:p>
        </p:txBody>
      </p:sp>
      <p:pic>
        <p:nvPicPr>
          <p:cNvPr id="21" name="그림 20" descr="스케치, 디자인, 흑백이(가) 표시된 사진&#10;&#10;자동 생성된 설명">
            <a:extLst>
              <a:ext uri="{FF2B5EF4-FFF2-40B4-BE49-F238E27FC236}">
                <a16:creationId xmlns:a16="http://schemas.microsoft.com/office/drawing/2014/main" id="{2B9E1B68-8A37-C0C4-C91B-8058BE5C12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1875" y="1506413"/>
            <a:ext cx="2056418" cy="205641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3D25881-B70B-31D6-D7FD-861F92E359EA}"/>
              </a:ext>
            </a:extLst>
          </p:cNvPr>
          <p:cNvSpPr txBox="1"/>
          <p:nvPr/>
        </p:nvSpPr>
        <p:spPr>
          <a:xfrm>
            <a:off x="7852055" y="3432038"/>
            <a:ext cx="1463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정찬빈</a:t>
            </a:r>
            <a:endParaRPr lang="ko-KR" alt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358CA9DA-DCEB-7365-102C-81F7A9E6D1A4}"/>
              </a:ext>
            </a:extLst>
          </p:cNvPr>
          <p:cNvSpPr/>
          <p:nvPr/>
        </p:nvSpPr>
        <p:spPr>
          <a:xfrm>
            <a:off x="7990348" y="3946340"/>
            <a:ext cx="1187287" cy="863840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Wingdings" panose="05000000000000000000" pitchFamily="2" charset="2"/>
              <a:buChar char=""/>
            </a:pPr>
            <a:r>
              <a:rPr lang="ko-KR" altLang="en-US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  <a:sym typeface="Wingdings" panose="05000000000000000000" pitchFamily="2" charset="2"/>
              </a:rPr>
              <a:t>캐릭터</a:t>
            </a:r>
            <a:endParaRPr lang="en-US" altLang="ko-KR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"/>
            </a:pPr>
            <a:r>
              <a:rPr lang="en-US" altLang="ko-KR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AI</a:t>
            </a:r>
          </a:p>
        </p:txBody>
      </p:sp>
    </p:spTree>
    <p:extLst>
      <p:ext uri="{BB962C8B-B14F-4D97-AF65-F5344CB8AC3E}">
        <p14:creationId xmlns:p14="http://schemas.microsoft.com/office/powerpoint/2010/main" val="3723056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995AC6-AB73-975A-B879-22D4ABE33B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BE0CAE4-BC11-6493-CDA6-04275DFCB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FC8CC-7D87-462E-87B9-D1486DA37DA6}" type="slidenum">
              <a:rPr lang="ko-KR" altLang="en-US" smtClean="0"/>
              <a:t>16</a:t>
            </a:fld>
            <a:endParaRPr lang="ko-KR" altLang="en-US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46BA77E4-90CB-115D-A580-40C0CD9E7A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55575"/>
            <a:ext cx="10515600" cy="568325"/>
          </a:xfrm>
        </p:spPr>
        <p:txBody>
          <a:bodyPr>
            <a:noAutofit/>
          </a:bodyPr>
          <a:lstStyle/>
          <a:p>
            <a:r>
              <a:rPr lang="en-US" altLang="ko-KR" sz="2800" b="1" spc="300" dirty="0"/>
              <a:t>3.</a:t>
            </a:r>
            <a:r>
              <a:rPr lang="ko-KR" altLang="en-US" sz="2800" b="1" spc="300" dirty="0"/>
              <a:t> 진행된 것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E778EDA-0938-F284-7569-87B923E6A8CC}"/>
              </a:ext>
            </a:extLst>
          </p:cNvPr>
          <p:cNvCxnSpPr>
            <a:cxnSpLocks/>
          </p:cNvCxnSpPr>
          <p:nvPr/>
        </p:nvCxnSpPr>
        <p:spPr>
          <a:xfrm>
            <a:off x="95250" y="790575"/>
            <a:ext cx="11934825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CE4C6D7-63A9-2973-CB35-2B4656AE253C}"/>
              </a:ext>
            </a:extLst>
          </p:cNvPr>
          <p:cNvSpPr txBox="1"/>
          <p:nvPr/>
        </p:nvSpPr>
        <p:spPr>
          <a:xfrm>
            <a:off x="152400" y="948440"/>
            <a:ext cx="57816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300" dirty="0">
                <a:latin typeface="HY그래픽M" panose="02030600000101010101" pitchFamily="18" charset="-127"/>
                <a:ea typeface="HY그래픽M" panose="02030600000101010101" pitchFamily="18" charset="-127"/>
              </a:rPr>
              <a:t>■ 코드 컨벤션</a:t>
            </a:r>
            <a:endParaRPr lang="en-US" altLang="ko-KR" sz="2000" spc="300" dirty="0">
              <a:latin typeface="HY그래픽M" panose="02030600000101010101" pitchFamily="18" charset="-127"/>
              <a:ea typeface="HY그래픽M" panose="02030600000101010101" pitchFamily="18" charset="-127"/>
            </a:endParaRPr>
          </a:p>
        </p:txBody>
      </p:sp>
      <p:pic>
        <p:nvPicPr>
          <p:cNvPr id="3" name="그림 2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FD7886CD-A54A-3051-78A0-93F93397E9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25" y="1348551"/>
            <a:ext cx="6452491" cy="357179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F68472D-2F87-10F8-7981-29E373B02902}"/>
              </a:ext>
            </a:extLst>
          </p:cNvPr>
          <p:cNvSpPr txBox="1"/>
          <p:nvPr/>
        </p:nvSpPr>
        <p:spPr>
          <a:xfrm>
            <a:off x="6879772" y="2008470"/>
            <a:ext cx="5150304" cy="266739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>
              <a:spcBef>
                <a:spcPts val="400"/>
              </a:spcBef>
            </a:pPr>
            <a:r>
              <a:rPr lang="en-US" altLang="ko-KR" sz="1600" spc="3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“</a:t>
            </a:r>
            <a:r>
              <a:rPr lang="en-US" altLang="ko-KR" sz="1600" spc="3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HBSoft</a:t>
            </a:r>
            <a:r>
              <a:rPr lang="en-US" altLang="ko-KR" sz="1600" spc="3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”</a:t>
            </a:r>
            <a:r>
              <a:rPr lang="ko-KR" altLang="en-US" sz="1600" spc="3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팀의 네이밍 규칙을 </a:t>
            </a:r>
            <a:r>
              <a:rPr lang="ko-KR" altLang="en-US" sz="1600" spc="3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노션에</a:t>
            </a:r>
            <a:r>
              <a:rPr lang="ko-KR" altLang="en-US" sz="1600" spc="3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작성</a:t>
            </a:r>
            <a:endParaRPr lang="en-US" altLang="ko-KR" sz="1600" spc="3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>
              <a:spcBef>
                <a:spcPts val="400"/>
              </a:spcBef>
            </a:pPr>
            <a:endParaRPr lang="en-US" altLang="ko-KR" sz="1600" spc="3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>
              <a:spcBef>
                <a:spcPts val="400"/>
              </a:spcBef>
            </a:pPr>
            <a:r>
              <a:rPr lang="ko-KR" altLang="en-US" sz="1600" spc="3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코드 리뷰를 도입할 생각이 없어 </a:t>
            </a:r>
            <a:endParaRPr lang="en-US" altLang="ko-KR" sz="1600" spc="3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>
              <a:spcBef>
                <a:spcPts val="400"/>
              </a:spcBef>
            </a:pPr>
            <a:endParaRPr lang="en-US" altLang="ko-KR" sz="1600" spc="3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>
              <a:spcBef>
                <a:spcPts val="400"/>
              </a:spcBef>
            </a:pPr>
            <a:r>
              <a:rPr lang="ko-KR" altLang="en-US" sz="1600" spc="3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팀원이 컨벤션에 크게 연연하지 않도록 </a:t>
            </a:r>
            <a:endParaRPr lang="en-US" altLang="ko-KR" sz="1600" spc="3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>
              <a:spcBef>
                <a:spcPts val="400"/>
              </a:spcBef>
            </a:pPr>
            <a:r>
              <a:rPr lang="ko-KR" altLang="en-US" sz="1600" spc="3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간략하게 작성되었고</a:t>
            </a:r>
            <a:endParaRPr lang="en-US" altLang="ko-KR" sz="1600" spc="3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>
              <a:spcBef>
                <a:spcPts val="400"/>
              </a:spcBef>
            </a:pPr>
            <a:endParaRPr lang="en-US" altLang="ko-KR" sz="1600" spc="3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>
              <a:spcBef>
                <a:spcPts val="400"/>
              </a:spcBef>
            </a:pPr>
            <a:r>
              <a:rPr lang="ko-KR" altLang="en-US" sz="1600" spc="3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그 외에 줄 맞춤 규칙은 </a:t>
            </a:r>
            <a:r>
              <a:rPr lang="en-US" altLang="ko-KR" sz="1600" spc="3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clang-format </a:t>
            </a:r>
            <a:r>
              <a:rPr lang="ko-KR" altLang="en-US" sz="1600" spc="3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기능을 사용하여 자동화 시킴</a:t>
            </a:r>
            <a:endParaRPr lang="en-US" altLang="ko-KR" sz="1600" spc="3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6219499-C488-7B41-31EB-A9BA2CC08C84}"/>
              </a:ext>
            </a:extLst>
          </p:cNvPr>
          <p:cNvSpPr txBox="1"/>
          <p:nvPr/>
        </p:nvSpPr>
        <p:spPr>
          <a:xfrm>
            <a:off x="402771" y="5105400"/>
            <a:ext cx="20138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HY중고딕" panose="02030600000101010101" pitchFamily="18" charset="-127"/>
                <a:ea typeface="HY중고딕" panose="02030600000101010101" pitchFamily="18" charset="-127"/>
                <a:cs typeface="Malgun Gothic Semilight" panose="020B0502040204020203" pitchFamily="50" charset="-127"/>
                <a:hlinkClick r:id="rId3"/>
              </a:rPr>
              <a:t>해당 사이트로 가기</a:t>
            </a:r>
            <a:endParaRPr lang="ko-KR" altLang="en-US" sz="1600" dirty="0">
              <a:latin typeface="HY중고딕" panose="02030600000101010101" pitchFamily="18" charset="-127"/>
              <a:ea typeface="HY중고딕" panose="02030600000101010101" pitchFamily="18" charset="-127"/>
              <a:cs typeface="Malgun Gothic Semilight" panose="020B0502040204020203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163278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B7E3EA-7018-B8EC-36A2-F54AE12CD2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53414A4-9BD4-FFD2-F3C4-268A574CF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FC8CC-7D87-462E-87B9-D1486DA37DA6}" type="slidenum">
              <a:rPr lang="ko-KR" altLang="en-US" smtClean="0"/>
              <a:t>17</a:t>
            </a:fld>
            <a:endParaRPr lang="ko-KR" altLang="en-US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553AE2B1-D2FC-9E8F-CEA7-0CDF93D769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55575"/>
            <a:ext cx="10515600" cy="568325"/>
          </a:xfrm>
        </p:spPr>
        <p:txBody>
          <a:bodyPr>
            <a:noAutofit/>
          </a:bodyPr>
          <a:lstStyle/>
          <a:p>
            <a:r>
              <a:rPr lang="en-US" altLang="ko-KR" sz="2800" b="1" spc="300" dirty="0"/>
              <a:t>3.</a:t>
            </a:r>
            <a:r>
              <a:rPr lang="ko-KR" altLang="en-US" sz="2800" b="1" spc="300" dirty="0"/>
              <a:t> 진행된 것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9BA9668-01C8-1A34-D78A-20D244F34B91}"/>
              </a:ext>
            </a:extLst>
          </p:cNvPr>
          <p:cNvCxnSpPr>
            <a:cxnSpLocks/>
          </p:cNvCxnSpPr>
          <p:nvPr/>
        </p:nvCxnSpPr>
        <p:spPr>
          <a:xfrm>
            <a:off x="95250" y="790575"/>
            <a:ext cx="11934825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2C94C41-4B50-D1FE-7D20-B5D762B3E399}"/>
              </a:ext>
            </a:extLst>
          </p:cNvPr>
          <p:cNvSpPr txBox="1"/>
          <p:nvPr/>
        </p:nvSpPr>
        <p:spPr>
          <a:xfrm>
            <a:off x="152400" y="948440"/>
            <a:ext cx="57816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300" dirty="0">
                <a:latin typeface="HY그래픽M" panose="02030600000101010101" pitchFamily="18" charset="-127"/>
                <a:ea typeface="HY그래픽M" panose="02030600000101010101" pitchFamily="18" charset="-127"/>
              </a:rPr>
              <a:t>■ 사용 라이브러리</a:t>
            </a:r>
            <a:endParaRPr lang="en-US" altLang="ko-KR" sz="2000" spc="300" dirty="0">
              <a:latin typeface="HY그래픽M" panose="02030600000101010101" pitchFamily="18" charset="-127"/>
              <a:ea typeface="HY그래픽M" panose="02030600000101010101" pitchFamily="18" charset="-127"/>
            </a:endParaRPr>
          </a:p>
        </p:txBody>
      </p:sp>
      <p:pic>
        <p:nvPicPr>
          <p:cNvPr id="10" name="그림 9" descr="폰트, 그래픽, 로고, 상징이(가) 표시된 사진&#10;&#10;자동 생성된 설명">
            <a:extLst>
              <a:ext uri="{FF2B5EF4-FFF2-40B4-BE49-F238E27FC236}">
                <a16:creationId xmlns:a16="http://schemas.microsoft.com/office/drawing/2014/main" id="{FA8701AA-49D9-B407-5166-E1C7731D47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232" y="1903211"/>
            <a:ext cx="3429479" cy="188621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FF9FA4E-0E25-8A74-D667-CC647E68ADEB}"/>
              </a:ext>
            </a:extLst>
          </p:cNvPr>
          <p:cNvSpPr txBox="1"/>
          <p:nvPr/>
        </p:nvSpPr>
        <p:spPr>
          <a:xfrm>
            <a:off x="4908775" y="1196370"/>
            <a:ext cx="3396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수학 라이브러리 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GLM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채택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EAC8FCB-24DD-C82C-84DE-A9BE2B1D4431}"/>
              </a:ext>
            </a:extLst>
          </p:cNvPr>
          <p:cNvSpPr txBox="1"/>
          <p:nvPr/>
        </p:nvSpPr>
        <p:spPr>
          <a:xfrm>
            <a:off x="4908774" y="1611206"/>
            <a:ext cx="6445025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spc="3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“</a:t>
            </a:r>
            <a:r>
              <a:rPr lang="en-US" altLang="ko-KR" sz="1400" spc="3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HBSoft</a:t>
            </a:r>
            <a:r>
              <a:rPr lang="en-US" altLang="ko-KR" sz="1400" spc="3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”</a:t>
            </a:r>
            <a:r>
              <a:rPr lang="ko-KR" altLang="en-US" sz="1400" spc="3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팀은 행렬을 다루는 방식 중 </a:t>
            </a:r>
            <a:endParaRPr lang="en-US" altLang="ko-KR" sz="1400" spc="3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endParaRPr lang="en-US" altLang="ko-KR" sz="1400" spc="3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r>
              <a:rPr lang="en-US" altLang="ko-KR" sz="1400" spc="3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Column-major </a:t>
            </a:r>
            <a:r>
              <a:rPr lang="ko-KR" altLang="en-US" sz="1400" spc="3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방식과 </a:t>
            </a:r>
            <a:r>
              <a:rPr lang="en-US" altLang="ko-KR" sz="1400" spc="3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Row-major </a:t>
            </a:r>
            <a:r>
              <a:rPr lang="ko-KR" altLang="en-US" sz="1400" spc="3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방식 어느 것이 더 </a:t>
            </a:r>
            <a:endParaRPr lang="en-US" altLang="ko-KR" sz="1400" spc="3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r>
              <a:rPr lang="ko-KR" altLang="en-US" sz="1400" spc="3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편한지</a:t>
            </a:r>
            <a:r>
              <a:rPr lang="ko-KR" altLang="en-US" sz="1400" spc="3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사전에 회의를 진행하였고</a:t>
            </a:r>
            <a:endParaRPr lang="en-US" altLang="ko-KR" sz="1400" spc="3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endParaRPr lang="en-US" altLang="ko-KR" sz="1400" spc="3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r>
              <a:rPr lang="ko-KR" altLang="en-US" sz="1400" spc="3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만장일치로 </a:t>
            </a:r>
            <a:r>
              <a:rPr lang="en-US" altLang="ko-KR" sz="1400" spc="3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Column-major </a:t>
            </a:r>
            <a:r>
              <a:rPr lang="ko-KR" altLang="en-US" sz="1400" spc="3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방식을 선호하여 </a:t>
            </a:r>
            <a:r>
              <a:rPr lang="en-US" altLang="ko-KR" sz="1400" spc="3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GLM</a:t>
            </a:r>
            <a:r>
              <a:rPr lang="ko-KR" altLang="en-US" sz="1400" spc="3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을 채택함</a:t>
            </a:r>
            <a:endParaRPr lang="en-US" altLang="ko-KR" sz="1400" spc="3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endParaRPr lang="en-US" altLang="ko-KR" sz="1400" spc="3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r>
              <a:rPr lang="en-US" altLang="ko-KR" sz="1400" spc="3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GLM</a:t>
            </a:r>
            <a:r>
              <a:rPr lang="ko-KR" altLang="en-US" sz="1400" spc="3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 </a:t>
            </a:r>
            <a:r>
              <a:rPr lang="en-US" altLang="ko-KR" sz="1400" spc="3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DirectxMath</a:t>
            </a:r>
            <a:r>
              <a:rPr lang="ko-KR" altLang="en-US" sz="1400" spc="3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보다 느리다 해도 개발할 게임이 고사양을 요구하는 게임이 아니다 보니 </a:t>
            </a:r>
            <a:endParaRPr lang="en-US" altLang="ko-KR" sz="1400" spc="3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endParaRPr lang="en-US" altLang="ko-KR" sz="1400" spc="3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r>
              <a:rPr lang="ko-KR" altLang="en-US" sz="1400" spc="3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최적화보다는 팀의 편리함을 중시함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B60573C-8FAB-7B35-15BE-E0D3BD73E588}"/>
              </a:ext>
            </a:extLst>
          </p:cNvPr>
          <p:cNvSpPr txBox="1"/>
          <p:nvPr/>
        </p:nvSpPr>
        <p:spPr>
          <a:xfrm>
            <a:off x="2322395" y="4860831"/>
            <a:ext cx="2232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Column-major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5F5A953-B65F-9A88-9B08-D2FEC5FB396B}"/>
              </a:ext>
            </a:extLst>
          </p:cNvPr>
          <p:cNvSpPr txBox="1"/>
          <p:nvPr/>
        </p:nvSpPr>
        <p:spPr>
          <a:xfrm>
            <a:off x="7015159" y="4860831"/>
            <a:ext cx="2232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Row-major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7" name="화살표: 왼쪽/오른쪽 26">
            <a:extLst>
              <a:ext uri="{FF2B5EF4-FFF2-40B4-BE49-F238E27FC236}">
                <a16:creationId xmlns:a16="http://schemas.microsoft.com/office/drawing/2014/main" id="{90F6B6DF-75D1-D270-15C8-C8847E7E6FF4}"/>
              </a:ext>
            </a:extLst>
          </p:cNvPr>
          <p:cNvSpPr/>
          <p:nvPr/>
        </p:nvSpPr>
        <p:spPr>
          <a:xfrm>
            <a:off x="4954019" y="4899682"/>
            <a:ext cx="1960111" cy="385963"/>
          </a:xfrm>
          <a:prstGeom prst="left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41B827A-85AF-2A9C-CEB1-06AAF698C1E6}"/>
              </a:ext>
            </a:extLst>
          </p:cNvPr>
          <p:cNvSpPr txBox="1"/>
          <p:nvPr/>
        </p:nvSpPr>
        <p:spPr>
          <a:xfrm>
            <a:off x="5344205" y="4595609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Transpose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91526A3-2BC5-7122-92B0-A17AA655F2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139" y="5455050"/>
            <a:ext cx="4872512" cy="120275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1DFCCC9-8C23-D3AB-F6ED-81F4882621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7468" y="5588244"/>
            <a:ext cx="4872512" cy="1131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9604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EDF278-A19C-2EF4-501E-C3CD891FCC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06911A-D1D9-C84E-4847-D2EB9CAB0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FC8CC-7D87-462E-87B9-D1486DA37DA6}" type="slidenum">
              <a:rPr lang="ko-KR" altLang="en-US" smtClean="0"/>
              <a:t>18</a:t>
            </a:fld>
            <a:endParaRPr lang="ko-KR" altLang="en-US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B2C2FB35-1550-E875-B1EC-309A57C704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55575"/>
            <a:ext cx="10515600" cy="568325"/>
          </a:xfrm>
        </p:spPr>
        <p:txBody>
          <a:bodyPr>
            <a:noAutofit/>
          </a:bodyPr>
          <a:lstStyle/>
          <a:p>
            <a:r>
              <a:rPr lang="en-US" altLang="ko-KR" sz="2800" b="1" spc="300" dirty="0"/>
              <a:t>3.</a:t>
            </a:r>
            <a:r>
              <a:rPr lang="ko-KR" altLang="en-US" sz="2800" b="1" spc="300" dirty="0"/>
              <a:t> 진행된 것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94DDA90-C33D-EA04-18EB-F2B52A55C500}"/>
              </a:ext>
            </a:extLst>
          </p:cNvPr>
          <p:cNvCxnSpPr>
            <a:cxnSpLocks/>
          </p:cNvCxnSpPr>
          <p:nvPr/>
        </p:nvCxnSpPr>
        <p:spPr>
          <a:xfrm>
            <a:off x="95250" y="790575"/>
            <a:ext cx="11934825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86045E8-1886-45F5-93B3-16A150B33BFA}"/>
              </a:ext>
            </a:extLst>
          </p:cNvPr>
          <p:cNvSpPr txBox="1"/>
          <p:nvPr/>
        </p:nvSpPr>
        <p:spPr>
          <a:xfrm>
            <a:off x="152400" y="948440"/>
            <a:ext cx="57816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300" dirty="0">
                <a:latin typeface="HY그래픽M" panose="02030600000101010101" pitchFamily="18" charset="-127"/>
                <a:ea typeface="HY그래픽M" panose="02030600000101010101" pitchFamily="18" charset="-127"/>
              </a:rPr>
              <a:t>■ 사용 라이브러리</a:t>
            </a:r>
            <a:endParaRPr lang="en-US" altLang="ko-KR" sz="2000" spc="300" dirty="0">
              <a:latin typeface="HY그래픽M" panose="02030600000101010101" pitchFamily="18" charset="-127"/>
              <a:ea typeface="HY그래픽M" panose="0203060000010101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2A2AA8-86C6-310E-9F4D-B6EC8F56A14D}"/>
              </a:ext>
            </a:extLst>
          </p:cNvPr>
          <p:cNvSpPr txBox="1"/>
          <p:nvPr/>
        </p:nvSpPr>
        <p:spPr>
          <a:xfrm>
            <a:off x="200025" y="1480434"/>
            <a:ext cx="7011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3D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라이브러리 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FBX SDK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채택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5FA07D8-1AB0-5B58-3992-1C758A1AA088}"/>
              </a:ext>
            </a:extLst>
          </p:cNvPr>
          <p:cNvSpPr txBox="1"/>
          <p:nvPr/>
        </p:nvSpPr>
        <p:spPr>
          <a:xfrm>
            <a:off x="200024" y="2550937"/>
            <a:ext cx="642701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pc="3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기존 </a:t>
            </a:r>
            <a:r>
              <a:rPr lang="en-US" altLang="ko-KR" sz="1400" spc="3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FBXSDK</a:t>
            </a:r>
            <a:r>
              <a:rPr lang="ko-KR" altLang="en-US" sz="1400" spc="3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를 사용하여 </a:t>
            </a:r>
            <a:r>
              <a:rPr lang="en-US" altLang="ko-KR" sz="1400" spc="3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fbx</a:t>
            </a:r>
            <a:r>
              <a:rPr lang="en-US" altLang="ko-KR" sz="1400" spc="3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400" spc="3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포맷만 불러오는 것 보다</a:t>
            </a:r>
            <a:endParaRPr lang="en-US" altLang="ko-KR" sz="1400" spc="3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endParaRPr lang="en-US" altLang="ko-KR" sz="1400" spc="3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r>
              <a:rPr lang="ko-KR" altLang="en-US" sz="1400" spc="3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다양한 </a:t>
            </a:r>
            <a:r>
              <a:rPr lang="en-US" altLang="ko-KR" sz="1400" spc="3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3D </a:t>
            </a:r>
            <a:r>
              <a:rPr lang="ko-KR" altLang="en-US" sz="1400" spc="3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포맷을 다룰 수 있는 </a:t>
            </a:r>
            <a:r>
              <a:rPr lang="en-US" altLang="ko-KR" sz="1400" spc="3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Assimp</a:t>
            </a:r>
            <a:r>
              <a:rPr lang="en-US" altLang="ko-KR" sz="1400" spc="3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Library</a:t>
            </a:r>
            <a:r>
              <a:rPr lang="ko-KR" altLang="en-US" sz="1400" spc="3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를 채택하였지만</a:t>
            </a:r>
            <a:endParaRPr lang="en-US" altLang="ko-KR" sz="1400" spc="3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endParaRPr lang="en-US" altLang="ko-KR" sz="1400" spc="3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r>
              <a:rPr lang="en-US" altLang="ko-KR" sz="1400" spc="3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Assimp</a:t>
            </a:r>
            <a:r>
              <a:rPr lang="ko-KR" altLang="en-US" sz="1400" spc="3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는 </a:t>
            </a:r>
            <a:r>
              <a:rPr lang="en-US" altLang="ko-KR" sz="1400" spc="3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fbxsdk</a:t>
            </a:r>
            <a:r>
              <a:rPr lang="ko-KR" altLang="en-US" sz="1400" spc="3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에 비해 애니메이션 불러오는 것에 취약하며</a:t>
            </a:r>
            <a:endParaRPr lang="en-US" altLang="ko-KR" sz="1400" spc="3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endParaRPr lang="en-US" altLang="ko-KR" sz="1400" spc="3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r>
              <a:rPr lang="ko-KR" altLang="en-US" sz="1400" spc="3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우리가 만들려는 게임과 리소스 호환이 안되어 </a:t>
            </a:r>
            <a:r>
              <a:rPr lang="en-US" altLang="ko-KR" sz="1400" spc="3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assimp</a:t>
            </a:r>
            <a:r>
              <a:rPr lang="ko-KR" altLang="en-US" sz="1400" spc="3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에서</a:t>
            </a:r>
            <a:endParaRPr lang="en-US" altLang="ko-KR" sz="1400" spc="3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r>
              <a:rPr lang="en-US" altLang="ko-KR" sz="1400" spc="3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Fbxsdk</a:t>
            </a:r>
            <a:r>
              <a:rPr lang="ko-KR" altLang="en-US" sz="1400" spc="3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로 갈아탐</a:t>
            </a:r>
            <a:r>
              <a:rPr lang="en-US" altLang="ko-KR" sz="1400" spc="3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</p:txBody>
      </p:sp>
      <p:pic>
        <p:nvPicPr>
          <p:cNvPr id="10" name="그림 9" descr="텍스트, 도표, 스크린샷, 폰트이(가) 표시된 사진&#10;&#10;자동 생성된 설명">
            <a:extLst>
              <a:ext uri="{FF2B5EF4-FFF2-40B4-BE49-F238E27FC236}">
                <a16:creationId xmlns:a16="http://schemas.microsoft.com/office/drawing/2014/main" id="{729D4660-22B2-51A5-DC34-4664D7D59B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1595" y="919895"/>
            <a:ext cx="3176109" cy="526326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69A15D6-7DF3-964D-F467-FDFF2AFD0733}"/>
              </a:ext>
            </a:extLst>
          </p:cNvPr>
          <p:cNvSpPr txBox="1"/>
          <p:nvPr/>
        </p:nvSpPr>
        <p:spPr>
          <a:xfrm>
            <a:off x="7067550" y="6100762"/>
            <a:ext cx="311467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solidFill>
                  <a:schemeClr val="bg1">
                    <a:lumMod val="85000"/>
                  </a:schemeClr>
                </a:solidFill>
              </a:rPr>
              <a:t>출처 </a:t>
            </a:r>
            <a:r>
              <a:rPr lang="en-US" altLang="ko-KR" sz="900" dirty="0">
                <a:solidFill>
                  <a:schemeClr val="bg1">
                    <a:lumMod val="85000"/>
                  </a:schemeClr>
                </a:solidFill>
              </a:rPr>
              <a:t>: https://blog.naver.com/lifeisforu/80105357896</a:t>
            </a:r>
            <a:endParaRPr lang="ko-KR" altLang="en-US" sz="9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93618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EB0FF4-B6E0-DD7D-C162-25D1C80310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110D316-64BA-0AEF-6B41-E88BE064A0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FC8CC-7D87-462E-87B9-D1486DA37DA6}" type="slidenum">
              <a:rPr lang="ko-KR" altLang="en-US" smtClean="0"/>
              <a:t>19</a:t>
            </a:fld>
            <a:endParaRPr lang="ko-KR" altLang="en-US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4ADDE459-9943-C598-9BC9-412AE0BDB4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55575"/>
            <a:ext cx="10515600" cy="568325"/>
          </a:xfrm>
        </p:spPr>
        <p:txBody>
          <a:bodyPr>
            <a:noAutofit/>
          </a:bodyPr>
          <a:lstStyle/>
          <a:p>
            <a:r>
              <a:rPr lang="en-US" altLang="ko-KR" sz="2800" b="1" spc="300" dirty="0"/>
              <a:t>3.</a:t>
            </a:r>
            <a:r>
              <a:rPr lang="ko-KR" altLang="en-US" sz="2800" b="1" spc="300" dirty="0"/>
              <a:t> 진행된 것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479C91E-447F-5A61-E21E-89D2C2C3BF12}"/>
              </a:ext>
            </a:extLst>
          </p:cNvPr>
          <p:cNvCxnSpPr>
            <a:cxnSpLocks/>
          </p:cNvCxnSpPr>
          <p:nvPr/>
        </p:nvCxnSpPr>
        <p:spPr>
          <a:xfrm>
            <a:off x="95250" y="790575"/>
            <a:ext cx="11934825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0F892E5-2CE8-F69A-875D-1DC6CB6BF859}"/>
              </a:ext>
            </a:extLst>
          </p:cNvPr>
          <p:cNvSpPr txBox="1"/>
          <p:nvPr/>
        </p:nvSpPr>
        <p:spPr>
          <a:xfrm>
            <a:off x="152400" y="948440"/>
            <a:ext cx="57816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300" dirty="0">
                <a:latin typeface="HY그래픽M" panose="02030600000101010101" pitchFamily="18" charset="-127"/>
                <a:ea typeface="HY그래픽M" panose="02030600000101010101" pitchFamily="18" charset="-127"/>
              </a:rPr>
              <a:t>■ 사용 라이브러리</a:t>
            </a:r>
            <a:endParaRPr lang="en-US" altLang="ko-KR" sz="2000" spc="300" dirty="0">
              <a:latin typeface="HY그래픽M" panose="02030600000101010101" pitchFamily="18" charset="-127"/>
              <a:ea typeface="HY그래픽M" panose="0203060000010101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BF91646-FC80-979A-86C5-8C20BF7734D1}"/>
              </a:ext>
            </a:extLst>
          </p:cNvPr>
          <p:cNvSpPr txBox="1"/>
          <p:nvPr/>
        </p:nvSpPr>
        <p:spPr>
          <a:xfrm>
            <a:off x="200025" y="1772665"/>
            <a:ext cx="7011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ImGui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채택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65832B0-9151-75DD-C355-968A687A3CED}"/>
              </a:ext>
            </a:extLst>
          </p:cNvPr>
          <p:cNvSpPr txBox="1"/>
          <p:nvPr/>
        </p:nvSpPr>
        <p:spPr>
          <a:xfrm>
            <a:off x="37708" y="2714133"/>
            <a:ext cx="498565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pc="3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툴의 </a:t>
            </a:r>
            <a:r>
              <a:rPr lang="en-US" altLang="ko-KR" sz="1400" spc="3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GUI </a:t>
            </a:r>
            <a:r>
              <a:rPr lang="ko-KR" altLang="en-US" sz="1400" spc="3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라이브러리 중 </a:t>
            </a:r>
            <a:endParaRPr lang="en-US" altLang="ko-KR" sz="1400" spc="3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r>
              <a:rPr lang="en-US" altLang="ko-KR" sz="1400" spc="3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MFC</a:t>
            </a:r>
            <a:r>
              <a:rPr lang="ko-KR" altLang="en-US" sz="1400" spc="3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와 </a:t>
            </a:r>
            <a:r>
              <a:rPr lang="en-US" altLang="ko-KR" sz="1400" spc="3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ImGui</a:t>
            </a:r>
            <a:r>
              <a:rPr lang="en-US" altLang="ko-KR" sz="1400" spc="3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400" spc="3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중에서 </a:t>
            </a:r>
            <a:r>
              <a:rPr lang="en-US" altLang="ko-KR" sz="1400" spc="3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ImGui</a:t>
            </a:r>
            <a:r>
              <a:rPr lang="ko-KR" altLang="en-US" sz="1400" spc="3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를 채택함</a:t>
            </a:r>
            <a:endParaRPr lang="en-US" altLang="ko-KR" sz="1400" spc="3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endParaRPr lang="en-US" altLang="ko-KR" sz="1400" spc="3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endParaRPr lang="en-US" altLang="ko-KR" sz="1400" spc="3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r>
              <a:rPr lang="en-US" altLang="ko-KR" sz="1400" spc="3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MFC</a:t>
            </a:r>
            <a:r>
              <a:rPr lang="ko-KR" altLang="en-US" sz="1400" spc="3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는 </a:t>
            </a:r>
            <a:r>
              <a:rPr lang="en-US" altLang="ko-KR" sz="1400" spc="3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2015</a:t>
            </a:r>
            <a:r>
              <a:rPr lang="ko-KR" altLang="en-US" sz="1400" spc="3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년 이후로 완전히 지원이 끊겼지만</a:t>
            </a:r>
            <a:endParaRPr lang="en-US" altLang="ko-KR" sz="1400" spc="3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endParaRPr lang="en-US" altLang="ko-KR" sz="1400" spc="3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r>
              <a:rPr lang="en-US" altLang="ko-KR" sz="1400" spc="3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ImGui</a:t>
            </a:r>
            <a:r>
              <a:rPr lang="ko-KR" altLang="en-US" sz="1400" spc="3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는 현재까지도 많은 게임 회사에서 후원을 받고 있으며 </a:t>
            </a:r>
            <a:endParaRPr lang="en-US" altLang="ko-KR" sz="1400" spc="3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endParaRPr lang="en-US" altLang="ko-KR" sz="1400" spc="3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r>
              <a:rPr lang="ko-KR" altLang="en-US" sz="1400" spc="3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향후를 생각하면 </a:t>
            </a:r>
            <a:r>
              <a:rPr lang="en-US" altLang="ko-KR" sz="1400" spc="3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ImGui</a:t>
            </a:r>
            <a:r>
              <a:rPr lang="ko-KR" altLang="en-US" sz="1400" spc="3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를</a:t>
            </a:r>
            <a:r>
              <a:rPr lang="ko-KR" altLang="en-US" sz="1400" spc="3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배우는 게 맞다고 판단함</a:t>
            </a:r>
            <a:endParaRPr lang="en-US" altLang="ko-KR" sz="1400" spc="3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8" name="그림 7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7E13B247-6059-5F63-4730-C3BE07BEA7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4195" y="1393593"/>
            <a:ext cx="6819900" cy="467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002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0BECB1-02EC-7B1F-600E-61CD5BFC60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125" y="184150"/>
            <a:ext cx="10515600" cy="739775"/>
          </a:xfrm>
        </p:spPr>
        <p:txBody>
          <a:bodyPr/>
          <a:lstStyle/>
          <a:p>
            <a:r>
              <a:rPr lang="ko-KR" altLang="en-US" b="1" dirty="0">
                <a:latin typeface="+mj-ea"/>
              </a:rPr>
              <a:t>■ </a:t>
            </a:r>
            <a:r>
              <a:rPr lang="en-US" altLang="ko-KR" b="1" spc="300" dirty="0">
                <a:latin typeface="+mj-ea"/>
              </a:rPr>
              <a:t>CONTENTS</a:t>
            </a:r>
            <a:endParaRPr lang="ko-KR" altLang="en-US" b="1" spc="300" dirty="0">
              <a:latin typeface="+mj-ea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6C3C1192-3B4D-7C3B-0C56-942E784D8110}"/>
              </a:ext>
            </a:extLst>
          </p:cNvPr>
          <p:cNvCxnSpPr/>
          <p:nvPr/>
        </p:nvCxnSpPr>
        <p:spPr>
          <a:xfrm>
            <a:off x="95250" y="1057275"/>
            <a:ext cx="11839575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78C9334-9A0D-51DF-A7CF-6A37C65EA5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548" y="1159168"/>
            <a:ext cx="4681393" cy="569883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ko-KR" sz="2400" b="1" spc="600" dirty="0">
                <a:ea typeface="HY견고딕" panose="02030600000101010101" pitchFamily="18" charset="-127"/>
              </a:rPr>
              <a:t>1</a:t>
            </a:r>
            <a:r>
              <a:rPr lang="en-US" altLang="ko-KR" sz="2400" spc="600" dirty="0">
                <a:ea typeface="HY견고딕" panose="02030600000101010101" pitchFamily="18" charset="-127"/>
              </a:rPr>
              <a:t> </a:t>
            </a:r>
            <a:r>
              <a:rPr lang="ko-KR" altLang="en-US" sz="2400" spc="600" dirty="0">
                <a:ea typeface="HY견고딕" panose="02030600000101010101" pitchFamily="18" charset="-127"/>
              </a:rPr>
              <a:t>게임소개</a:t>
            </a:r>
            <a:endParaRPr lang="en-US" altLang="ko-KR" sz="2400" spc="600" dirty="0">
              <a:ea typeface="HY견고딕" panose="02030600000101010101" pitchFamily="18" charset="-127"/>
            </a:endParaRPr>
          </a:p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altLang="ko-KR" sz="1600" b="1" spc="600" dirty="0"/>
              <a:t>   • </a:t>
            </a:r>
            <a:r>
              <a:rPr lang="ko-KR" altLang="en-US" sz="1600" b="1" spc="600" dirty="0"/>
              <a:t>게임 설명 </a:t>
            </a:r>
            <a:endParaRPr lang="en-US" altLang="ko-KR" sz="1600" b="1" spc="600" dirty="0"/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endParaRPr lang="en-US" altLang="ko-KR" sz="1400" spc="600" dirty="0"/>
          </a:p>
          <a:p>
            <a:pPr marL="0" indent="0">
              <a:buNone/>
            </a:pPr>
            <a:r>
              <a:rPr lang="en-US" altLang="ko-KR" sz="2400" spc="600" dirty="0">
                <a:latin typeface="HY견고딕" panose="02030600000101010101" pitchFamily="18" charset="-127"/>
                <a:ea typeface="HY견고딕" panose="02030600000101010101" pitchFamily="18" charset="-127"/>
              </a:rPr>
              <a:t>2</a:t>
            </a:r>
            <a:r>
              <a:rPr lang="ko-KR" altLang="en-US" sz="2400" spc="600" dirty="0">
                <a:latin typeface="HY견고딕" panose="02030600000101010101" pitchFamily="18" charset="-127"/>
                <a:ea typeface="HY견고딕" panose="02030600000101010101" pitchFamily="18" charset="-127"/>
              </a:rPr>
              <a:t> 게임기획</a:t>
            </a:r>
            <a:endParaRPr lang="en-US" altLang="ko-KR" sz="2400" spc="6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altLang="ko-KR" sz="1600" b="1" spc="600" dirty="0"/>
              <a:t>   •</a:t>
            </a:r>
            <a:r>
              <a:rPr lang="ko-KR" altLang="en-US" sz="1600" b="1" spc="600" dirty="0"/>
              <a:t> 게임 인터페이스</a:t>
            </a:r>
            <a:endParaRPr lang="en-US" altLang="ko-KR" sz="1600" b="1" spc="600" dirty="0"/>
          </a:p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altLang="ko-KR" sz="1600" b="1" spc="600" dirty="0"/>
              <a:t>   •</a:t>
            </a:r>
            <a:r>
              <a:rPr lang="ko-KR" altLang="en-US" sz="1600" b="1" spc="600" dirty="0"/>
              <a:t> 등장인물</a:t>
            </a:r>
            <a:endParaRPr lang="en-US" altLang="ko-KR" sz="1600" b="1" spc="600" dirty="0"/>
          </a:p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altLang="ko-KR" sz="1600" b="1" spc="600" dirty="0"/>
              <a:t>   •</a:t>
            </a:r>
            <a:r>
              <a:rPr lang="ko-KR" altLang="en-US" sz="1600" b="1" spc="600" dirty="0"/>
              <a:t> 플레이어 액션</a:t>
            </a:r>
            <a:endParaRPr lang="en-US" altLang="ko-KR" sz="1600" b="1" spc="600" dirty="0"/>
          </a:p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altLang="ko-KR" sz="1600" b="1" spc="600" dirty="0"/>
              <a:t>   •</a:t>
            </a:r>
            <a:r>
              <a:rPr lang="ko-KR" altLang="en-US" sz="1600" b="1" spc="600" dirty="0"/>
              <a:t> </a:t>
            </a:r>
            <a:r>
              <a:rPr lang="en-US" altLang="ko-KR" sz="1600" b="1" spc="600" dirty="0"/>
              <a:t>To-Do</a:t>
            </a:r>
          </a:p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altLang="ko-KR" sz="1600" b="1" spc="600" dirty="0"/>
              <a:t>   •</a:t>
            </a:r>
            <a:r>
              <a:rPr lang="ko-KR" altLang="en-US" sz="1600" b="1" spc="600" dirty="0"/>
              <a:t> 멀티플레이</a:t>
            </a:r>
            <a:r>
              <a:rPr lang="en-US" altLang="ko-KR" sz="1600" b="1" spc="600" dirty="0"/>
              <a:t>	</a:t>
            </a:r>
          </a:p>
          <a:p>
            <a:pPr marL="0" indent="0">
              <a:spcBef>
                <a:spcPts val="600"/>
              </a:spcBef>
              <a:buNone/>
            </a:pPr>
            <a:endParaRPr lang="en-US" altLang="ko-KR" sz="1200" spc="600" dirty="0"/>
          </a:p>
          <a:p>
            <a:pPr marL="0" indent="0">
              <a:buNone/>
            </a:pPr>
            <a:r>
              <a:rPr lang="en-US" altLang="ko-KR" sz="2400" b="1" spc="600" dirty="0">
                <a:ea typeface="HY견고딕" panose="02030600000101010101" pitchFamily="18" charset="-127"/>
              </a:rPr>
              <a:t>3</a:t>
            </a:r>
            <a:r>
              <a:rPr lang="en-US" altLang="ko-KR" sz="2400" spc="600" dirty="0">
                <a:ea typeface="HY견고딕" panose="02030600000101010101" pitchFamily="18" charset="-127"/>
              </a:rPr>
              <a:t> </a:t>
            </a:r>
            <a:r>
              <a:rPr lang="ko-KR" altLang="en-US" sz="2400" spc="600" dirty="0">
                <a:ea typeface="HY견고딕" panose="02030600000101010101" pitchFamily="18" charset="-127"/>
              </a:rPr>
              <a:t>진행된 것</a:t>
            </a:r>
            <a:endParaRPr lang="en-US" altLang="ko-KR" sz="2400" spc="600" dirty="0">
              <a:ea typeface="HY견고딕" panose="02030600000101010101" pitchFamily="18" charset="-127"/>
            </a:endParaRPr>
          </a:p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altLang="ko-KR" sz="1600" b="1" spc="600" dirty="0"/>
              <a:t>   • </a:t>
            </a:r>
            <a:r>
              <a:rPr lang="ko-KR" altLang="en-US" sz="1600" b="1" spc="600" dirty="0"/>
              <a:t>역할 분담</a:t>
            </a:r>
            <a:endParaRPr lang="en-US" altLang="ko-KR" sz="1600" b="1" spc="600" dirty="0"/>
          </a:p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altLang="ko-KR" sz="1600" b="1" spc="600" dirty="0"/>
              <a:t>   • </a:t>
            </a:r>
            <a:r>
              <a:rPr lang="ko-KR" altLang="en-US" sz="1600" b="1" spc="600" dirty="0"/>
              <a:t>코드 컨벤션</a:t>
            </a:r>
            <a:endParaRPr lang="en-US" altLang="ko-KR" sz="1600" b="1" spc="600" dirty="0"/>
          </a:p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altLang="ko-KR" sz="1600" b="1" spc="600" dirty="0"/>
              <a:t>   • </a:t>
            </a:r>
            <a:r>
              <a:rPr lang="ko-KR" altLang="en-US" sz="1600" b="1" spc="600" dirty="0"/>
              <a:t>사용 라이브러리</a:t>
            </a:r>
            <a:endParaRPr lang="en-US" altLang="ko-KR" sz="1600" b="1" spc="600" dirty="0"/>
          </a:p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altLang="ko-KR" sz="1600" b="1" spc="600" dirty="0"/>
              <a:t>   • </a:t>
            </a:r>
            <a:r>
              <a:rPr lang="ko-KR" altLang="en-US" sz="1600" b="1" spc="600" dirty="0"/>
              <a:t>엔진</a:t>
            </a:r>
            <a:endParaRPr lang="en-US" altLang="ko-KR" sz="1600" b="1" spc="600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4F2728A-75B4-ABC9-CE7B-56BC917BB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FC8CC-7D87-462E-87B9-D1486DA37DA6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EB8800A3-0442-1D75-D3B8-2ED05B76AD22}"/>
              </a:ext>
            </a:extLst>
          </p:cNvPr>
          <p:cNvSpPr txBox="1">
            <a:spLocks/>
          </p:cNvSpPr>
          <p:nvPr/>
        </p:nvSpPr>
        <p:spPr>
          <a:xfrm>
            <a:off x="5968847" y="1159169"/>
            <a:ext cx="4681393" cy="56295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400" b="1" spc="600" dirty="0">
                <a:ea typeface="HY견고딕" panose="02030600000101010101" pitchFamily="18" charset="-127"/>
              </a:rPr>
              <a:t>4 </a:t>
            </a:r>
            <a:r>
              <a:rPr lang="ko-KR" altLang="en-US" sz="2400" spc="600" dirty="0">
                <a:ea typeface="HY견고딕" panose="02030600000101010101" pitchFamily="18" charset="-127"/>
              </a:rPr>
              <a:t>세부계획</a:t>
            </a:r>
            <a:endParaRPr lang="en-US" altLang="ko-KR" sz="2400" spc="600" dirty="0">
              <a:ea typeface="HY견고딕" panose="02030600000101010101" pitchFamily="18" charset="-127"/>
            </a:endParaRPr>
          </a:p>
          <a:p>
            <a:pPr marL="0" indent="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en-US" altLang="ko-KR" sz="1600" b="1" spc="600" dirty="0"/>
              <a:t>   • 11</a:t>
            </a:r>
            <a:r>
              <a:rPr lang="ko-KR" altLang="en-US" sz="1600" b="1" spc="600" dirty="0"/>
              <a:t>월 </a:t>
            </a:r>
            <a:endParaRPr lang="en-US" altLang="ko-KR" sz="1600" b="1" spc="600" dirty="0"/>
          </a:p>
          <a:p>
            <a:pPr marL="0" indent="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en-US" altLang="ko-KR" sz="1600" b="1" spc="600" dirty="0"/>
              <a:t>   • 12</a:t>
            </a:r>
            <a:r>
              <a:rPr lang="ko-KR" altLang="en-US" sz="1600" b="1" spc="600" dirty="0"/>
              <a:t>월</a:t>
            </a:r>
            <a:endParaRPr lang="en-US" altLang="ko-KR" sz="1600" b="1" spc="600" dirty="0"/>
          </a:p>
          <a:p>
            <a:pPr marL="0" indent="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</a:pPr>
            <a:endParaRPr lang="en-US" altLang="ko-KR" sz="1600" b="1" spc="6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400" spc="600" dirty="0">
                <a:latin typeface="HY견고딕" panose="02030600000101010101" pitchFamily="18" charset="-127"/>
                <a:ea typeface="HY견고딕" panose="02030600000101010101" pitchFamily="18" charset="-127"/>
              </a:rPr>
              <a:t>5</a:t>
            </a:r>
            <a:r>
              <a:rPr lang="ko-KR" altLang="en-US" sz="2400" spc="600" dirty="0">
                <a:latin typeface="HY견고딕" panose="02030600000101010101" pitchFamily="18" charset="-127"/>
                <a:ea typeface="HY견고딕" panose="02030600000101010101" pitchFamily="18" charset="-127"/>
              </a:rPr>
              <a:t> 협업 툴</a:t>
            </a:r>
            <a:endParaRPr lang="en-US" altLang="ko-KR" sz="1700" b="1" spc="600" dirty="0"/>
          </a:p>
          <a:p>
            <a:pPr marL="0" indent="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en-US" altLang="ko-KR" sz="1600" b="1" spc="600" dirty="0"/>
              <a:t>   • </a:t>
            </a:r>
            <a:r>
              <a:rPr lang="ko-KR" altLang="en-US" sz="1600" b="1" spc="600" dirty="0"/>
              <a:t>협업</a:t>
            </a:r>
            <a:endParaRPr lang="en-US" altLang="ko-KR" sz="1800" b="1" spc="600" dirty="0"/>
          </a:p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altLang="ko-KR" sz="1600" b="1" spc="600" dirty="0"/>
              <a:t>   </a:t>
            </a:r>
            <a:endParaRPr lang="en-US" altLang="ko-KR" sz="1700" b="1" spc="600" dirty="0"/>
          </a:p>
          <a:p>
            <a:pPr marL="0" indent="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en-US" altLang="ko-KR" sz="2400" spc="600" dirty="0">
                <a:latin typeface="HY견고딕" panose="02030600000101010101" pitchFamily="18" charset="-127"/>
                <a:ea typeface="HY견고딕" panose="02030600000101010101" pitchFamily="18" charset="-127"/>
              </a:rPr>
              <a:t>6</a:t>
            </a:r>
            <a:r>
              <a:rPr lang="ko-KR" altLang="en-US" sz="2400" spc="600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2400" spc="600" dirty="0">
                <a:latin typeface="HY견고딕" panose="02030600000101010101" pitchFamily="18" charset="-127"/>
                <a:ea typeface="HY견고딕" panose="02030600000101010101" pitchFamily="18" charset="-127"/>
              </a:rPr>
              <a:t>QA</a:t>
            </a:r>
            <a:endParaRPr lang="en-US" altLang="ko-KR" sz="1100" spc="6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933093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038ED6-D7CA-3A9A-A0C6-F6C3F4933C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3BE1BEB-A484-E2EE-622B-5A2FBC9595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FC8CC-7D87-462E-87B9-D1486DA37DA6}" type="slidenum">
              <a:rPr lang="ko-KR" altLang="en-US" smtClean="0"/>
              <a:t>20</a:t>
            </a:fld>
            <a:endParaRPr lang="ko-KR" altLang="en-US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C458CFF5-744A-FB6C-C55E-DF24703501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55575"/>
            <a:ext cx="10515600" cy="568325"/>
          </a:xfrm>
        </p:spPr>
        <p:txBody>
          <a:bodyPr>
            <a:noAutofit/>
          </a:bodyPr>
          <a:lstStyle/>
          <a:p>
            <a:r>
              <a:rPr lang="en-US" altLang="ko-KR" sz="2800" b="1" spc="300" dirty="0"/>
              <a:t>3.</a:t>
            </a:r>
            <a:r>
              <a:rPr lang="ko-KR" altLang="en-US" sz="2800" b="1" spc="300" dirty="0"/>
              <a:t> 진행된 것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61EA0D9-E02E-B9A8-C3A5-7F722CD50518}"/>
              </a:ext>
            </a:extLst>
          </p:cNvPr>
          <p:cNvCxnSpPr>
            <a:cxnSpLocks/>
          </p:cNvCxnSpPr>
          <p:nvPr/>
        </p:nvCxnSpPr>
        <p:spPr>
          <a:xfrm>
            <a:off x="95250" y="790575"/>
            <a:ext cx="11934825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59FC808-A298-9212-0DD3-F01BAF0205D3}"/>
              </a:ext>
            </a:extLst>
          </p:cNvPr>
          <p:cNvSpPr txBox="1"/>
          <p:nvPr/>
        </p:nvSpPr>
        <p:spPr>
          <a:xfrm>
            <a:off x="152400" y="948440"/>
            <a:ext cx="57816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300" dirty="0">
                <a:latin typeface="HY그래픽M" panose="02030600000101010101" pitchFamily="18" charset="-127"/>
                <a:ea typeface="HY그래픽M" panose="02030600000101010101" pitchFamily="18" charset="-127"/>
              </a:rPr>
              <a:t>■ 엔진</a:t>
            </a:r>
            <a:endParaRPr lang="en-US" altLang="ko-KR" sz="2000" spc="300" dirty="0">
              <a:latin typeface="HY그래픽M" panose="02030600000101010101" pitchFamily="18" charset="-127"/>
              <a:ea typeface="HY그래픽M" panose="0203060000010101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B69CCDB-35D9-FD2E-CCB9-D38996B28848}"/>
              </a:ext>
            </a:extLst>
          </p:cNvPr>
          <p:cNvSpPr txBox="1"/>
          <p:nvPr/>
        </p:nvSpPr>
        <p:spPr>
          <a:xfrm>
            <a:off x="200025" y="1480434"/>
            <a:ext cx="7011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기존 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2D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때 사용했던 팀장 개인 엔진 사용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E9E8D74-7B05-0D71-14A6-FA192A925066}"/>
              </a:ext>
            </a:extLst>
          </p:cNvPr>
          <p:cNvSpPr txBox="1"/>
          <p:nvPr/>
        </p:nvSpPr>
        <p:spPr>
          <a:xfrm>
            <a:off x="6265606" y="3313442"/>
            <a:ext cx="5434781" cy="2123658"/>
          </a:xfrm>
          <a:prstGeom prst="rect">
            <a:avLst/>
          </a:prstGeom>
          <a:noFill/>
          <a:ln>
            <a:solidFill>
              <a:schemeClr val="tx2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spcBef>
                <a:spcPts val="400"/>
              </a:spcBef>
            </a:pPr>
            <a:r>
              <a:rPr lang="ko-KR" altLang="en-US" sz="1600" spc="3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■ 바로 구현 해야 할 것</a:t>
            </a:r>
            <a:endParaRPr lang="en-US" altLang="ko-KR" sz="1600" spc="3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spcBef>
                <a:spcPts val="400"/>
              </a:spcBef>
              <a:buAutoNum type="arabicPeriod"/>
            </a:pPr>
            <a:r>
              <a:rPr lang="ko-KR" altLang="en-US" sz="1600" spc="3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깊이 버퍼 </a:t>
            </a:r>
            <a:endParaRPr lang="en-US" altLang="ko-KR" sz="1600" spc="3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spcBef>
                <a:spcPts val="400"/>
              </a:spcBef>
              <a:buAutoNum type="arabicPeriod"/>
            </a:pPr>
            <a:r>
              <a:rPr lang="en-US" altLang="ko-KR" sz="1600" spc="3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3D transform</a:t>
            </a:r>
          </a:p>
          <a:p>
            <a:pPr marL="342900" indent="-342900">
              <a:spcBef>
                <a:spcPts val="400"/>
              </a:spcBef>
              <a:buAutoNum type="arabicPeriod"/>
            </a:pPr>
            <a:r>
              <a:rPr lang="en-US" altLang="ko-KR" sz="1600" spc="3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Height Map</a:t>
            </a:r>
          </a:p>
          <a:p>
            <a:pPr marL="342900" indent="-342900">
              <a:spcBef>
                <a:spcPts val="400"/>
              </a:spcBef>
              <a:buAutoNum type="arabicPeriod"/>
            </a:pPr>
            <a:r>
              <a:rPr lang="en-US" altLang="ko-KR" sz="1600" spc="3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Animation importer / exporter</a:t>
            </a:r>
          </a:p>
          <a:p>
            <a:pPr marL="342900" indent="-342900">
              <a:spcBef>
                <a:spcPts val="400"/>
              </a:spcBef>
              <a:buAutoNum type="arabicPeriod"/>
            </a:pPr>
            <a:r>
              <a:rPr lang="en-US" altLang="ko-KR" sz="1600" spc="3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Code convention</a:t>
            </a:r>
            <a:r>
              <a:rPr lang="ko-KR" altLang="en-US" sz="1600" spc="3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에 맞는 코드</a:t>
            </a:r>
            <a:endParaRPr lang="en-US" altLang="ko-KR" sz="1600" spc="3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spcBef>
                <a:spcPts val="400"/>
              </a:spcBef>
              <a:buAutoNum type="arabicPeriod"/>
            </a:pPr>
            <a:r>
              <a:rPr lang="en-US" altLang="ko-KR" sz="1600" spc="3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Resterizer</a:t>
            </a:r>
            <a:endParaRPr lang="en-US" altLang="ko-KR" sz="1600" spc="3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0C32D2C-878C-299C-8CC6-68F74218C1EF}"/>
              </a:ext>
            </a:extLst>
          </p:cNvPr>
          <p:cNvSpPr/>
          <p:nvPr/>
        </p:nvSpPr>
        <p:spPr>
          <a:xfrm>
            <a:off x="666731" y="5991636"/>
            <a:ext cx="934197" cy="44679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Texture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0" name="그림 9" descr="노랑, 디자인이(가) 표시된 사진&#10;&#10;자동 생성된 설명">
            <a:extLst>
              <a:ext uri="{FF2B5EF4-FFF2-40B4-BE49-F238E27FC236}">
                <a16:creationId xmlns:a16="http://schemas.microsoft.com/office/drawing/2014/main" id="{1E720B91-1700-91E4-8433-EB0FA1B213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1263" y="4361228"/>
            <a:ext cx="960277" cy="96027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8489D81-368E-A123-809D-84EE16B6BFC3}"/>
              </a:ext>
            </a:extLst>
          </p:cNvPr>
          <p:cNvSpPr txBox="1"/>
          <p:nvPr/>
        </p:nvSpPr>
        <p:spPr>
          <a:xfrm>
            <a:off x="3335739" y="5146075"/>
            <a:ext cx="526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/>
              <a:t>src</a:t>
            </a:r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9602F15-DE2A-C3BF-B8F8-53051E2323BC}"/>
              </a:ext>
            </a:extLst>
          </p:cNvPr>
          <p:cNvSpPr/>
          <p:nvPr/>
        </p:nvSpPr>
        <p:spPr>
          <a:xfrm>
            <a:off x="1897037" y="5991636"/>
            <a:ext cx="934197" cy="44679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Sound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EE2C903-6221-9BBD-6AAF-2B781F526581}"/>
              </a:ext>
            </a:extLst>
          </p:cNvPr>
          <p:cNvSpPr/>
          <p:nvPr/>
        </p:nvSpPr>
        <p:spPr>
          <a:xfrm>
            <a:off x="3127343" y="5988875"/>
            <a:ext cx="934197" cy="44679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Shader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966FF59-69AB-6056-CA6C-9374B1C7A93C}"/>
              </a:ext>
            </a:extLst>
          </p:cNvPr>
          <p:cNvSpPr/>
          <p:nvPr/>
        </p:nvSpPr>
        <p:spPr>
          <a:xfrm>
            <a:off x="4357649" y="5988875"/>
            <a:ext cx="934197" cy="44679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Font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185A4D5-E734-DD19-2D0A-AAC40B7E637E}"/>
              </a:ext>
            </a:extLst>
          </p:cNvPr>
          <p:cNvSpPr/>
          <p:nvPr/>
        </p:nvSpPr>
        <p:spPr>
          <a:xfrm>
            <a:off x="5587955" y="5988875"/>
            <a:ext cx="934197" cy="44679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Mesh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5F9D3E91-EBDC-4059-1805-E5FCA64B2787}"/>
              </a:ext>
            </a:extLst>
          </p:cNvPr>
          <p:cNvCxnSpPr/>
          <p:nvPr/>
        </p:nvCxnSpPr>
        <p:spPr>
          <a:xfrm flipV="1">
            <a:off x="1133829" y="5386219"/>
            <a:ext cx="1627472" cy="44027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E6F02D46-14DD-BAF7-AA7E-119B98FC3EF1}"/>
              </a:ext>
            </a:extLst>
          </p:cNvPr>
          <p:cNvCxnSpPr/>
          <p:nvPr/>
        </p:nvCxnSpPr>
        <p:spPr>
          <a:xfrm flipV="1">
            <a:off x="2364135" y="5570885"/>
            <a:ext cx="737128" cy="25561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3F4DBDF3-C7AA-F5CA-978E-CAA82DCAAC2E}"/>
              </a:ext>
            </a:extLst>
          </p:cNvPr>
          <p:cNvCxnSpPr>
            <a:endCxn id="12" idx="2"/>
          </p:cNvCxnSpPr>
          <p:nvPr/>
        </p:nvCxnSpPr>
        <p:spPr>
          <a:xfrm flipV="1">
            <a:off x="3594441" y="5515407"/>
            <a:ext cx="4535" cy="31109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405758DA-05CB-1CB7-6FFB-FBD4B7B762F1}"/>
              </a:ext>
            </a:extLst>
          </p:cNvPr>
          <p:cNvCxnSpPr>
            <a:cxnSpLocks/>
          </p:cNvCxnSpPr>
          <p:nvPr/>
        </p:nvCxnSpPr>
        <p:spPr>
          <a:xfrm flipH="1" flipV="1">
            <a:off x="4092154" y="5601278"/>
            <a:ext cx="763208" cy="24741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69E7A539-A3AA-A1AF-8321-EE19AE90CBF0}"/>
              </a:ext>
            </a:extLst>
          </p:cNvPr>
          <p:cNvCxnSpPr>
            <a:cxnSpLocks/>
          </p:cNvCxnSpPr>
          <p:nvPr/>
        </p:nvCxnSpPr>
        <p:spPr>
          <a:xfrm flipH="1" flipV="1">
            <a:off x="4296016" y="5330741"/>
            <a:ext cx="1759037" cy="54107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설명선: 위쪽 화살표 34">
            <a:extLst>
              <a:ext uri="{FF2B5EF4-FFF2-40B4-BE49-F238E27FC236}">
                <a16:creationId xmlns:a16="http://schemas.microsoft.com/office/drawing/2014/main" id="{7D882266-87D1-7EBB-C94D-12F073BB9CBB}"/>
              </a:ext>
            </a:extLst>
          </p:cNvPr>
          <p:cNvSpPr/>
          <p:nvPr/>
        </p:nvSpPr>
        <p:spPr>
          <a:xfrm>
            <a:off x="2674045" y="3323338"/>
            <a:ext cx="1814712" cy="955321"/>
          </a:xfrm>
          <a:prstGeom prst="upArrowCallou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tx1"/>
                </a:solidFill>
              </a:rPr>
              <a:t>Src</a:t>
            </a:r>
            <a:r>
              <a:rPr lang="en-US" altLang="ko-KR" dirty="0">
                <a:solidFill>
                  <a:schemeClr val="tx1"/>
                </a:solidFill>
              </a:rPr>
              <a:t> manager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6" name="순서도: 처리 35">
            <a:extLst>
              <a:ext uri="{FF2B5EF4-FFF2-40B4-BE49-F238E27FC236}">
                <a16:creationId xmlns:a16="http://schemas.microsoft.com/office/drawing/2014/main" id="{82762EB6-72FA-2033-2FA4-16BE1A2E9203}"/>
              </a:ext>
            </a:extLst>
          </p:cNvPr>
          <p:cNvSpPr/>
          <p:nvPr/>
        </p:nvSpPr>
        <p:spPr>
          <a:xfrm>
            <a:off x="263551" y="2210309"/>
            <a:ext cx="1103082" cy="740599"/>
          </a:xfrm>
          <a:prstGeom prst="flowChartProcess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Texture manager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7" name="순서도: 처리 36">
            <a:extLst>
              <a:ext uri="{FF2B5EF4-FFF2-40B4-BE49-F238E27FC236}">
                <a16:creationId xmlns:a16="http://schemas.microsoft.com/office/drawing/2014/main" id="{AF7A6B4F-FD60-9B1C-A21A-74BFCC655405}"/>
              </a:ext>
            </a:extLst>
          </p:cNvPr>
          <p:cNvSpPr/>
          <p:nvPr/>
        </p:nvSpPr>
        <p:spPr>
          <a:xfrm>
            <a:off x="1655948" y="2222196"/>
            <a:ext cx="1103082" cy="740599"/>
          </a:xfrm>
          <a:prstGeom prst="flowChartProcess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Sound manager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8" name="순서도: 처리 37">
            <a:extLst>
              <a:ext uri="{FF2B5EF4-FFF2-40B4-BE49-F238E27FC236}">
                <a16:creationId xmlns:a16="http://schemas.microsoft.com/office/drawing/2014/main" id="{9265FC9E-B326-6A6D-2FDB-4E939D983909}"/>
              </a:ext>
            </a:extLst>
          </p:cNvPr>
          <p:cNvSpPr/>
          <p:nvPr/>
        </p:nvSpPr>
        <p:spPr>
          <a:xfrm>
            <a:off x="3048345" y="2212387"/>
            <a:ext cx="1103082" cy="740599"/>
          </a:xfrm>
          <a:prstGeom prst="flowChartProcess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Shader manager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9" name="순서도: 처리 38">
            <a:extLst>
              <a:ext uri="{FF2B5EF4-FFF2-40B4-BE49-F238E27FC236}">
                <a16:creationId xmlns:a16="http://schemas.microsoft.com/office/drawing/2014/main" id="{F0E884F4-F143-616A-A8C7-D0DF39465049}"/>
              </a:ext>
            </a:extLst>
          </p:cNvPr>
          <p:cNvSpPr/>
          <p:nvPr/>
        </p:nvSpPr>
        <p:spPr>
          <a:xfrm>
            <a:off x="4440742" y="2224163"/>
            <a:ext cx="1103082" cy="740599"/>
          </a:xfrm>
          <a:prstGeom prst="flowChartProcess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Font manager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0" name="순서도: 처리 39">
            <a:extLst>
              <a:ext uri="{FF2B5EF4-FFF2-40B4-BE49-F238E27FC236}">
                <a16:creationId xmlns:a16="http://schemas.microsoft.com/office/drawing/2014/main" id="{C222CA31-928A-67B4-37EA-3DC48529F468}"/>
              </a:ext>
            </a:extLst>
          </p:cNvPr>
          <p:cNvSpPr/>
          <p:nvPr/>
        </p:nvSpPr>
        <p:spPr>
          <a:xfrm>
            <a:off x="5898407" y="2236136"/>
            <a:ext cx="1103082" cy="740599"/>
          </a:xfrm>
          <a:prstGeom prst="flowChartProcess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Mesh manager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22110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908615-6BC8-51A9-F1D8-6C597D7008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8BE1A0-39B4-52BA-1261-C42D9685A2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r>
              <a:rPr lang="ko-KR" altLang="en-US" b="1" dirty="0">
                <a:latin typeface="+mj-ea"/>
              </a:rPr>
              <a:t>협업 툴 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9A9A2F83-84F0-A79E-44D2-D538571E8899}"/>
              </a:ext>
            </a:extLst>
          </p:cNvPr>
          <p:cNvCxnSpPr/>
          <p:nvPr/>
        </p:nvCxnSpPr>
        <p:spPr>
          <a:xfrm>
            <a:off x="2628900" y="4191000"/>
            <a:ext cx="6934200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F19BA87-66BE-8A74-8F82-E9B804ACD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FC8CC-7D87-462E-87B9-D1486DA37DA6}" type="slidenum">
              <a:rPr lang="ko-KR" altLang="en-US" smtClean="0"/>
              <a:t>21</a:t>
            </a:fld>
            <a:endParaRPr lang="ko-KR" altLang="en-US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01311372-0E07-5993-CAF5-5847652300F4}"/>
              </a:ext>
            </a:extLst>
          </p:cNvPr>
          <p:cNvCxnSpPr/>
          <p:nvPr/>
        </p:nvCxnSpPr>
        <p:spPr>
          <a:xfrm>
            <a:off x="2628900" y="2581275"/>
            <a:ext cx="6934200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534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31E96E-2DB9-D6CF-73CB-B2B552889C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5BD1C55-7EBF-FCE6-3CDA-400F8955A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FC8CC-7D87-462E-87B9-D1486DA37DA6}" type="slidenum">
              <a:rPr lang="ko-KR" altLang="en-US" smtClean="0"/>
              <a:t>22</a:t>
            </a:fld>
            <a:endParaRPr lang="ko-KR" altLang="en-US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BB0599B0-A5C7-5D85-A4C0-4A4F18D082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55575"/>
            <a:ext cx="10515600" cy="568325"/>
          </a:xfrm>
        </p:spPr>
        <p:txBody>
          <a:bodyPr>
            <a:noAutofit/>
          </a:bodyPr>
          <a:lstStyle/>
          <a:p>
            <a:r>
              <a:rPr lang="en-US" altLang="ko-KR" sz="2800" b="1" spc="300" dirty="0"/>
              <a:t>5.</a:t>
            </a:r>
            <a:r>
              <a:rPr lang="ko-KR" altLang="en-US" sz="2800" b="1" spc="300" dirty="0"/>
              <a:t> 협업 툴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DF5751F9-B376-8D68-24A3-25C539302B23}"/>
              </a:ext>
            </a:extLst>
          </p:cNvPr>
          <p:cNvCxnSpPr>
            <a:cxnSpLocks/>
          </p:cNvCxnSpPr>
          <p:nvPr/>
        </p:nvCxnSpPr>
        <p:spPr>
          <a:xfrm>
            <a:off x="95250" y="790575"/>
            <a:ext cx="11934825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F2AED70-8125-8D1B-4C46-4B1CA6211416}"/>
              </a:ext>
            </a:extLst>
          </p:cNvPr>
          <p:cNvSpPr txBox="1"/>
          <p:nvPr/>
        </p:nvSpPr>
        <p:spPr>
          <a:xfrm>
            <a:off x="152400" y="948440"/>
            <a:ext cx="57816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300" dirty="0">
                <a:latin typeface="HY그래픽M" panose="02030600000101010101" pitchFamily="18" charset="-127"/>
                <a:ea typeface="HY그래픽M" panose="02030600000101010101" pitchFamily="18" charset="-127"/>
              </a:rPr>
              <a:t>■ 협업</a:t>
            </a:r>
            <a:endParaRPr lang="en-US" altLang="ko-KR" sz="2000" spc="300" dirty="0">
              <a:latin typeface="HY그래픽M" panose="02030600000101010101" pitchFamily="18" charset="-127"/>
              <a:ea typeface="HY그래픽M" panose="0203060000010101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CBE2CD-1F89-C61C-6C0A-9EB954CA37F8}"/>
              </a:ext>
            </a:extLst>
          </p:cNvPr>
          <p:cNvSpPr txBox="1"/>
          <p:nvPr/>
        </p:nvSpPr>
        <p:spPr>
          <a:xfrm>
            <a:off x="6476659" y="893334"/>
            <a:ext cx="7011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Git branch 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분할</a:t>
            </a:r>
          </a:p>
        </p:txBody>
      </p:sp>
      <p:pic>
        <p:nvPicPr>
          <p:cNvPr id="8" name="그림 7" descr="도표, 스크린샷, 라인, 원이(가) 표시된 사진&#10;&#10;자동 생성된 설명">
            <a:extLst>
              <a:ext uri="{FF2B5EF4-FFF2-40B4-BE49-F238E27FC236}">
                <a16:creationId xmlns:a16="http://schemas.microsoft.com/office/drawing/2014/main" id="{63CC3F79-B49D-2A94-32F5-54BBA4B881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623002"/>
            <a:ext cx="5886450" cy="33718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4410816-FD8D-E989-01E2-2856E1B4D213}"/>
              </a:ext>
            </a:extLst>
          </p:cNvPr>
          <p:cNvSpPr txBox="1"/>
          <p:nvPr/>
        </p:nvSpPr>
        <p:spPr>
          <a:xfrm>
            <a:off x="6476659" y="1564445"/>
            <a:ext cx="5434781" cy="4349909"/>
          </a:xfrm>
          <a:prstGeom prst="rect">
            <a:avLst/>
          </a:prstGeom>
          <a:noFill/>
          <a:ln>
            <a:solidFill>
              <a:schemeClr val="tx2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spcBef>
                <a:spcPts val="400"/>
              </a:spcBef>
            </a:pPr>
            <a:r>
              <a:rPr lang="ko-KR" altLang="en-US" sz="1600" spc="3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협업을 위해 </a:t>
            </a:r>
            <a:r>
              <a:rPr lang="en-US" altLang="ko-KR" sz="1600" spc="3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Git</a:t>
            </a:r>
            <a:r>
              <a:rPr lang="ko-KR" altLang="en-US" sz="1600" spc="3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를 </a:t>
            </a:r>
            <a:r>
              <a:rPr lang="ko-KR" altLang="en-US" sz="1600" spc="3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브랜치</a:t>
            </a:r>
            <a:r>
              <a:rPr lang="ko-KR" altLang="en-US" sz="1600" spc="3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단위로 분할하여 </a:t>
            </a:r>
            <a:endParaRPr lang="en-US" altLang="ko-KR" sz="1600" spc="3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>
              <a:spcBef>
                <a:spcPts val="400"/>
              </a:spcBef>
            </a:pPr>
            <a:r>
              <a:rPr lang="ko-KR" altLang="en-US" sz="1600" spc="3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각자 작업하는 형태를 취함</a:t>
            </a:r>
            <a:endParaRPr lang="en-US" altLang="ko-KR" sz="1600" spc="3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>
              <a:spcBef>
                <a:spcPts val="400"/>
              </a:spcBef>
            </a:pPr>
            <a:endParaRPr lang="en-US" altLang="ko-KR" sz="1600" spc="3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>
              <a:spcBef>
                <a:spcPts val="400"/>
              </a:spcBef>
            </a:pPr>
            <a:r>
              <a:rPr lang="ko-KR" altLang="en-US" sz="1600" spc="3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팀원 전부 </a:t>
            </a:r>
            <a:r>
              <a:rPr lang="ko-KR" altLang="en-US" sz="1600" spc="3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브랜치를</a:t>
            </a:r>
            <a:r>
              <a:rPr lang="ko-KR" altLang="en-US" sz="1600" spc="3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나눠서 팀프로젝트를 진행해 본 경험이 없고</a:t>
            </a:r>
            <a:endParaRPr lang="en-US" altLang="ko-KR" sz="1600" spc="3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>
              <a:spcBef>
                <a:spcPts val="400"/>
              </a:spcBef>
            </a:pPr>
            <a:endParaRPr lang="en-US" altLang="ko-KR" sz="1600" spc="3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>
              <a:spcBef>
                <a:spcPts val="400"/>
              </a:spcBef>
            </a:pPr>
            <a:r>
              <a:rPr lang="ko-KR" altLang="en-US" sz="1600" spc="3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무조건 한번은 </a:t>
            </a:r>
            <a:r>
              <a:rPr lang="ko-KR" altLang="en-US" sz="1600" spc="3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브랜치</a:t>
            </a:r>
            <a:r>
              <a:rPr lang="ko-KR" altLang="en-US" sz="1600" spc="3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단위로 관리하는 전략을 경험해야 한다고 생각함</a:t>
            </a:r>
            <a:endParaRPr lang="en-US" altLang="ko-KR" sz="1600" spc="3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>
              <a:spcBef>
                <a:spcPts val="400"/>
              </a:spcBef>
            </a:pPr>
            <a:endParaRPr lang="en-US" altLang="ko-KR" sz="1600" spc="3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>
              <a:spcBef>
                <a:spcPts val="400"/>
              </a:spcBef>
            </a:pPr>
            <a:r>
              <a:rPr lang="en-US" altLang="ko-KR" sz="1600" spc="3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Git </a:t>
            </a:r>
            <a:r>
              <a:rPr lang="ko-KR" altLang="en-US" sz="1600" spc="3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관련 공부는 개인이 스스로 해야 하지만 </a:t>
            </a:r>
            <a:endParaRPr lang="en-US" altLang="ko-KR" sz="1600" spc="3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>
              <a:spcBef>
                <a:spcPts val="400"/>
              </a:spcBef>
            </a:pPr>
            <a:endParaRPr lang="en-US" altLang="ko-KR" sz="1600" spc="3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>
              <a:spcBef>
                <a:spcPts val="400"/>
              </a:spcBef>
            </a:pPr>
            <a:r>
              <a:rPr lang="ko-KR" altLang="en-US" sz="1600" spc="3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작업 중 충돌이 나거나 또는 이에 관련한 좋은 팁들은 </a:t>
            </a:r>
            <a:endParaRPr lang="en-US" altLang="ko-KR" sz="1600" spc="3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>
              <a:spcBef>
                <a:spcPts val="400"/>
              </a:spcBef>
            </a:pPr>
            <a:endParaRPr lang="en-US" altLang="ko-KR" sz="1600" spc="3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>
              <a:spcBef>
                <a:spcPts val="400"/>
              </a:spcBef>
            </a:pPr>
            <a:r>
              <a:rPr lang="ko-KR" altLang="en-US" sz="1600" spc="3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주기적인 회의를 통해 계속 정보 공유하였음</a:t>
            </a:r>
            <a:endParaRPr lang="en-US" altLang="ko-KR" sz="1600" spc="3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20165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6D46D-519E-E170-866F-07096E55E5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B360DF1-3CA9-6965-3C86-717AD3857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FC8CC-7D87-462E-87B9-D1486DA37DA6}" type="slidenum">
              <a:rPr lang="ko-KR" altLang="en-US" smtClean="0"/>
              <a:t>23</a:t>
            </a:fld>
            <a:endParaRPr lang="ko-KR" altLang="en-US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CDD98A66-ED13-0F41-789B-E271FAA72E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55575"/>
            <a:ext cx="10515600" cy="568325"/>
          </a:xfrm>
        </p:spPr>
        <p:txBody>
          <a:bodyPr>
            <a:noAutofit/>
          </a:bodyPr>
          <a:lstStyle/>
          <a:p>
            <a:r>
              <a:rPr lang="en-US" altLang="ko-KR" sz="2800" b="1" spc="300" dirty="0"/>
              <a:t>5.</a:t>
            </a:r>
            <a:r>
              <a:rPr lang="ko-KR" altLang="en-US" sz="2800" b="1" spc="300" dirty="0"/>
              <a:t> 협업 툴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F153C94-5F1C-C8F0-A55A-B2D6D3E866ED}"/>
              </a:ext>
            </a:extLst>
          </p:cNvPr>
          <p:cNvCxnSpPr>
            <a:cxnSpLocks/>
          </p:cNvCxnSpPr>
          <p:nvPr/>
        </p:nvCxnSpPr>
        <p:spPr>
          <a:xfrm>
            <a:off x="95250" y="790575"/>
            <a:ext cx="11934825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2A82C25-E314-FDD9-56A2-AD488CD8D533}"/>
              </a:ext>
            </a:extLst>
          </p:cNvPr>
          <p:cNvSpPr txBox="1"/>
          <p:nvPr/>
        </p:nvSpPr>
        <p:spPr>
          <a:xfrm>
            <a:off x="152400" y="948440"/>
            <a:ext cx="57816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300" dirty="0">
                <a:latin typeface="HY그래픽M" panose="02030600000101010101" pitchFamily="18" charset="-127"/>
                <a:ea typeface="HY그래픽M" panose="02030600000101010101" pitchFamily="18" charset="-127"/>
              </a:rPr>
              <a:t>■ 협업</a:t>
            </a:r>
            <a:endParaRPr lang="en-US" altLang="ko-KR" sz="2000" spc="300" dirty="0">
              <a:latin typeface="HY그래픽M" panose="02030600000101010101" pitchFamily="18" charset="-127"/>
              <a:ea typeface="HY그래픽M" panose="0203060000010101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084E0C-3D15-B069-1D04-1FEDDF219A10}"/>
              </a:ext>
            </a:extLst>
          </p:cNvPr>
          <p:cNvSpPr txBox="1"/>
          <p:nvPr/>
        </p:nvSpPr>
        <p:spPr>
          <a:xfrm>
            <a:off x="7700876" y="2674255"/>
            <a:ext cx="4291099" cy="1231106"/>
          </a:xfrm>
          <a:prstGeom prst="rect">
            <a:avLst/>
          </a:prstGeom>
          <a:noFill/>
          <a:ln>
            <a:solidFill>
              <a:schemeClr val="tx2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spcBef>
                <a:spcPts val="400"/>
              </a:spcBef>
            </a:pPr>
            <a:r>
              <a:rPr lang="ko-KR" altLang="en-US" sz="1600" spc="3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협업을 통해 프로젝트를 진행한다면 </a:t>
            </a:r>
            <a:endParaRPr lang="en-US" altLang="ko-KR" sz="1600" spc="3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>
              <a:spcBef>
                <a:spcPts val="400"/>
              </a:spcBef>
            </a:pPr>
            <a:r>
              <a:rPr lang="ko-KR" altLang="en-US" sz="1600" spc="3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문서화는 필수라고  생각하여</a:t>
            </a:r>
            <a:endParaRPr lang="en-US" altLang="ko-KR" sz="1600" spc="3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>
              <a:spcBef>
                <a:spcPts val="400"/>
              </a:spcBef>
            </a:pPr>
            <a:r>
              <a:rPr lang="ko-KR" altLang="en-US" sz="1600" spc="3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자기가 만든 기능은</a:t>
            </a:r>
            <a:r>
              <a:rPr lang="en-US" altLang="ko-KR" sz="1600" spc="3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</a:p>
          <a:p>
            <a:pPr>
              <a:spcBef>
                <a:spcPts val="400"/>
              </a:spcBef>
            </a:pPr>
            <a:r>
              <a:rPr lang="ko-KR" altLang="en-US" sz="1600" spc="3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자신이 문서화함</a:t>
            </a:r>
            <a:endParaRPr lang="en-US" altLang="ko-KR" sz="1600" spc="3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A6D45F-5D5B-6118-A57F-6CA26240A9A9}"/>
              </a:ext>
            </a:extLst>
          </p:cNvPr>
          <p:cNvSpPr txBox="1"/>
          <p:nvPr/>
        </p:nvSpPr>
        <p:spPr>
          <a:xfrm>
            <a:off x="152400" y="5416961"/>
            <a:ext cx="37254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  <a:hlinkClick r:id="rId2"/>
              </a:rPr>
              <a:t>바로가기</a:t>
            </a:r>
            <a:endParaRPr lang="ko-KR" altLang="en-US" sz="2000" b="1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A3B792C-DC0B-162E-A457-4D1BD69690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925" y="1486158"/>
            <a:ext cx="7439025" cy="382025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0DE91EF-10F4-0801-28DF-01ED722A338D}"/>
              </a:ext>
            </a:extLst>
          </p:cNvPr>
          <p:cNvSpPr txBox="1"/>
          <p:nvPr/>
        </p:nvSpPr>
        <p:spPr>
          <a:xfrm>
            <a:off x="8186099" y="1515086"/>
            <a:ext cx="3362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전원이 참여하는 문서화</a:t>
            </a:r>
          </a:p>
        </p:txBody>
      </p:sp>
    </p:spTree>
    <p:extLst>
      <p:ext uri="{BB962C8B-B14F-4D97-AF65-F5344CB8AC3E}">
        <p14:creationId xmlns:p14="http://schemas.microsoft.com/office/powerpoint/2010/main" val="21763313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34403A-5FC8-61CC-7A83-AC25521397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B09138-57C7-829A-04BD-52EC97A3FA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r>
              <a:rPr lang="en-US" altLang="ko-KR" b="1" dirty="0">
                <a:latin typeface="+mj-ea"/>
              </a:rPr>
              <a:t>Q &amp; A</a:t>
            </a:r>
            <a:endParaRPr lang="ko-KR" altLang="en-US" b="1" dirty="0">
              <a:latin typeface="+mj-ea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6BCD77A-EE38-29EF-1498-68ABFA10D77B}"/>
              </a:ext>
            </a:extLst>
          </p:cNvPr>
          <p:cNvCxnSpPr/>
          <p:nvPr/>
        </p:nvCxnSpPr>
        <p:spPr>
          <a:xfrm>
            <a:off x="2628900" y="4191000"/>
            <a:ext cx="6934200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167D196-D9C8-68CF-5B9A-685400FC90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FC8CC-7D87-462E-87B9-D1486DA37DA6}" type="slidenum">
              <a:rPr lang="ko-KR" altLang="en-US" smtClean="0"/>
              <a:t>24</a:t>
            </a:fld>
            <a:endParaRPr lang="ko-KR" altLang="en-US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338C8142-8ADF-E7C6-70ED-AB028E848F27}"/>
              </a:ext>
            </a:extLst>
          </p:cNvPr>
          <p:cNvCxnSpPr/>
          <p:nvPr/>
        </p:nvCxnSpPr>
        <p:spPr>
          <a:xfrm>
            <a:off x="2628900" y="2581275"/>
            <a:ext cx="6934200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23993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FF8B48-7DED-E881-C4BD-4B7312AA62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>
            <a:normAutofit/>
          </a:bodyPr>
          <a:lstStyle/>
          <a:p>
            <a:r>
              <a:rPr lang="ko-KR" altLang="en-US" sz="8000" b="1" spc="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감사합니다</a:t>
            </a:r>
            <a:r>
              <a:rPr lang="en-US" altLang="ko-KR" sz="8000" b="1" spc="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!</a:t>
            </a:r>
            <a:endParaRPr lang="ko-KR" altLang="en-US" sz="8000" b="1" spc="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071754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6DAE91-EAF9-314E-198F-EF304BBF4D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r>
              <a:rPr lang="ko-KR" altLang="en-US" b="1" dirty="0">
                <a:latin typeface="+mj-ea"/>
              </a:rPr>
              <a:t>게임 소개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1440C4B-90B4-E212-4818-1EE83A42716F}"/>
              </a:ext>
            </a:extLst>
          </p:cNvPr>
          <p:cNvCxnSpPr/>
          <p:nvPr/>
        </p:nvCxnSpPr>
        <p:spPr>
          <a:xfrm>
            <a:off x="2628900" y="4191000"/>
            <a:ext cx="6934200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77BE715-F0F6-12F9-E554-67E5230E3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FC8CC-7D87-462E-87B9-D1486DA37DA6}" type="slidenum">
              <a:rPr lang="ko-KR" altLang="en-US" smtClean="0"/>
              <a:t>3</a:t>
            </a:fld>
            <a:endParaRPr lang="ko-KR" altLang="en-US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E8D21017-EB2B-0E0A-4670-46DEB1FB99A4}"/>
              </a:ext>
            </a:extLst>
          </p:cNvPr>
          <p:cNvCxnSpPr/>
          <p:nvPr/>
        </p:nvCxnSpPr>
        <p:spPr>
          <a:xfrm>
            <a:off x="2628900" y="2581275"/>
            <a:ext cx="6934200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07555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1D4CA6-C242-D7E9-1DB1-41EDFEBE9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55575"/>
            <a:ext cx="10515600" cy="568325"/>
          </a:xfrm>
        </p:spPr>
        <p:txBody>
          <a:bodyPr>
            <a:noAutofit/>
          </a:bodyPr>
          <a:lstStyle/>
          <a:p>
            <a:r>
              <a:rPr lang="en-US" altLang="ko-KR" sz="2800" b="1" spc="300" dirty="0"/>
              <a:t>1.</a:t>
            </a:r>
            <a:r>
              <a:rPr lang="ko-KR" altLang="en-US" sz="2800" b="1" spc="300" dirty="0"/>
              <a:t> 게임 소개</a:t>
            </a:r>
            <a:endParaRPr lang="ko-KR" altLang="en-US" sz="3200" b="1" spc="300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F83990FA-B7BA-D37F-FEBE-8214D520E3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97600" y="931109"/>
            <a:ext cx="5505147" cy="2553307"/>
          </a:xfr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ED97F6B7-A9F7-AE73-61AB-2BD309851757}"/>
              </a:ext>
            </a:extLst>
          </p:cNvPr>
          <p:cNvCxnSpPr>
            <a:cxnSpLocks/>
          </p:cNvCxnSpPr>
          <p:nvPr/>
        </p:nvCxnSpPr>
        <p:spPr>
          <a:xfrm>
            <a:off x="95250" y="790575"/>
            <a:ext cx="11934825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239CFF8-33BF-D307-B82F-F2D32CC7B25B}"/>
              </a:ext>
            </a:extLst>
          </p:cNvPr>
          <p:cNvSpPr txBox="1"/>
          <p:nvPr/>
        </p:nvSpPr>
        <p:spPr>
          <a:xfrm>
            <a:off x="152400" y="881765"/>
            <a:ext cx="5781675" cy="1481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spc="300" dirty="0">
                <a:latin typeface="HY그래픽M" panose="02030600000101010101" pitchFamily="18" charset="-127"/>
                <a:ea typeface="HY그래픽M" panose="02030600000101010101" pitchFamily="18" charset="-127"/>
              </a:rPr>
              <a:t>■ 게임 간략 설명</a:t>
            </a:r>
            <a:endParaRPr lang="en-US" altLang="ko-KR" sz="2000" spc="300" dirty="0">
              <a:latin typeface="HY그래픽M" panose="02030600000101010101" pitchFamily="18" charset="-127"/>
              <a:ea typeface="HY그래픽M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spc="3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스토리가 크게 존재하지 않으며 </a:t>
            </a:r>
            <a:endParaRPr lang="en-US" altLang="ko-KR" sz="1400" spc="3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spc="3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소규모로 펼쳐진 자유로운 공간에서  </a:t>
            </a:r>
            <a:endParaRPr lang="en-US" altLang="ko-KR" sz="1400" spc="3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spc="3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거위를 조종해 주어진 퀘스트를 완수하는 게임</a:t>
            </a:r>
            <a:endParaRPr lang="en-US" altLang="ko-KR" sz="1400" spc="3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5BE18783-038D-0CC6-3B07-C022CADE93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2757044"/>
              </p:ext>
            </p:extLst>
          </p:nvPr>
        </p:nvGraphicFramePr>
        <p:xfrm>
          <a:off x="6197600" y="3528289"/>
          <a:ext cx="5505146" cy="265388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27311">
                  <a:extLst>
                    <a:ext uri="{9D8B030D-6E8A-4147-A177-3AD203B41FA5}">
                      <a16:colId xmlns:a16="http://schemas.microsoft.com/office/drawing/2014/main" val="3068602609"/>
                    </a:ext>
                  </a:extLst>
                </a:gridCol>
                <a:gridCol w="4077835">
                  <a:extLst>
                    <a:ext uri="{9D8B030D-6E8A-4147-A177-3AD203B41FA5}">
                      <a16:colId xmlns:a16="http://schemas.microsoft.com/office/drawing/2014/main" val="4172052989"/>
                    </a:ext>
                  </a:extLst>
                </a:gridCol>
              </a:tblGrid>
              <a:tr h="39097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Untitled Goose Game</a:t>
                      </a:r>
                      <a:endParaRPr lang="ko-KR" altLang="en-US" dirty="0"/>
                    </a:p>
                  </a:txBody>
                  <a:tcP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2439942"/>
                  </a:ext>
                </a:extLst>
              </a:tr>
              <a:tr h="3909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개발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House </a:t>
                      </a:r>
                      <a:r>
                        <a:rPr lang="en-US" altLang="ko-KR" b="0" dirty="0" err="1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House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50536225"/>
                  </a:ext>
                </a:extLst>
              </a:tr>
              <a:tr h="3909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유통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Panic Inc.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83099400"/>
                  </a:ext>
                </a:extLst>
              </a:tr>
              <a:tr h="5545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플랫폼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Window, macOS, Nintendo Switch, PlayStation, </a:t>
                      </a:r>
                      <a:r>
                        <a:rPr lang="en-US" altLang="ko-KR" b="0" dirty="0" err="1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xbox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One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26001916"/>
                  </a:ext>
                </a:extLst>
              </a:tr>
              <a:tr h="44989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장르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퍼즐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,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잠입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,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코미디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6621692"/>
                  </a:ext>
                </a:extLst>
              </a:tr>
              <a:tr h="3909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출시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2019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년 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9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월 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21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1399387"/>
                  </a:ext>
                </a:extLst>
              </a:tr>
            </a:tbl>
          </a:graphicData>
        </a:graphic>
      </p:graphicFrame>
      <p:sp>
        <p:nvSpPr>
          <p:cNvPr id="17" name="슬라이드 번호 개체 틀 16">
            <a:extLst>
              <a:ext uri="{FF2B5EF4-FFF2-40B4-BE49-F238E27FC236}">
                <a16:creationId xmlns:a16="http://schemas.microsoft.com/office/drawing/2014/main" id="{F53B876C-DE34-B9ED-609F-4DAF04C9B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9836" y="6384058"/>
            <a:ext cx="2743200" cy="365125"/>
          </a:xfrm>
        </p:spPr>
        <p:txBody>
          <a:bodyPr/>
          <a:lstStyle/>
          <a:p>
            <a:fld id="{360FC8CC-7D87-462E-87B9-D1486DA37DA6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71B5E22-2CC0-A995-E9FC-F7E4073BCFA7}"/>
              </a:ext>
            </a:extLst>
          </p:cNvPr>
          <p:cNvSpPr txBox="1"/>
          <p:nvPr/>
        </p:nvSpPr>
        <p:spPr>
          <a:xfrm>
            <a:off x="6191976" y="6218797"/>
            <a:ext cx="31139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2">
                    <a:lumMod val="50000"/>
                  </a:schemeClr>
                </a:solidFill>
              </a:rPr>
              <a:t>출처 </a:t>
            </a:r>
            <a:r>
              <a:rPr lang="en-US" altLang="ko-KR" sz="1200" dirty="0">
                <a:solidFill>
                  <a:schemeClr val="bg2">
                    <a:lumMod val="50000"/>
                  </a:schemeClr>
                </a:solidFill>
              </a:rPr>
              <a:t>: </a:t>
            </a:r>
            <a:r>
              <a:rPr lang="ko-KR" altLang="en-US" sz="1200" dirty="0">
                <a:solidFill>
                  <a:schemeClr val="bg2">
                    <a:lumMod val="50000"/>
                  </a:schemeClr>
                </a:solidFill>
              </a:rPr>
              <a:t>나무위키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1CC9BC-1276-30DF-6DA7-3F73DE74F5ED}"/>
              </a:ext>
            </a:extLst>
          </p:cNvPr>
          <p:cNvSpPr txBox="1"/>
          <p:nvPr/>
        </p:nvSpPr>
        <p:spPr>
          <a:xfrm>
            <a:off x="200025" y="6040310"/>
            <a:ext cx="37254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게임 페이지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  <a:hlinkClick r:id="rId4"/>
              </a:rPr>
              <a:t>바로가기</a:t>
            </a:r>
            <a:endParaRPr lang="ko-KR" altLang="en-US" sz="2000" b="1" dirty="0"/>
          </a:p>
        </p:txBody>
      </p:sp>
      <p:pic>
        <p:nvPicPr>
          <p:cNvPr id="7" name="온라인 미디어 6" title="Untitled Goose Game - Launch Trailer - Nintendo Switch">
            <a:hlinkClick r:id="" action="ppaction://media"/>
            <a:extLst>
              <a:ext uri="{FF2B5EF4-FFF2-40B4-BE49-F238E27FC236}">
                <a16:creationId xmlns:a16="http://schemas.microsoft.com/office/drawing/2014/main" id="{13E0E149-321D-2D90-42FA-FBF59A36CDB8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100802" y="2540002"/>
            <a:ext cx="5963801" cy="3369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46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B0FC03-7061-34E0-AD14-F7B9E3BB30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FAADD6-D59A-EEE3-6A92-95623817D2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55575"/>
            <a:ext cx="10515600" cy="568325"/>
          </a:xfrm>
        </p:spPr>
        <p:txBody>
          <a:bodyPr>
            <a:noAutofit/>
          </a:bodyPr>
          <a:lstStyle/>
          <a:p>
            <a:r>
              <a:rPr lang="en-US" altLang="ko-KR" sz="2800" b="1" spc="300" dirty="0"/>
              <a:t>1.</a:t>
            </a:r>
            <a:r>
              <a:rPr lang="ko-KR" altLang="en-US" sz="2800" b="1" spc="300" dirty="0"/>
              <a:t> 게임 소개</a:t>
            </a:r>
            <a:endParaRPr lang="ko-KR" altLang="en-US" sz="3200" b="1" spc="300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8C179245-5154-CB15-024A-BF7131792CF5}"/>
              </a:ext>
            </a:extLst>
          </p:cNvPr>
          <p:cNvCxnSpPr>
            <a:cxnSpLocks/>
          </p:cNvCxnSpPr>
          <p:nvPr/>
        </p:nvCxnSpPr>
        <p:spPr>
          <a:xfrm>
            <a:off x="95250" y="790575"/>
            <a:ext cx="11934825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슬라이드 번호 개체 틀 16">
            <a:extLst>
              <a:ext uri="{FF2B5EF4-FFF2-40B4-BE49-F238E27FC236}">
                <a16:creationId xmlns:a16="http://schemas.microsoft.com/office/drawing/2014/main" id="{3C123BD8-F793-1CC2-16CE-F8D3D2AE5B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9836" y="6384058"/>
            <a:ext cx="2743200" cy="365125"/>
          </a:xfrm>
        </p:spPr>
        <p:txBody>
          <a:bodyPr/>
          <a:lstStyle/>
          <a:p>
            <a:fld id="{360FC8CC-7D87-462E-87B9-D1486DA37DA6}" type="slidenum">
              <a:rPr lang="ko-KR" altLang="en-US" smtClean="0"/>
              <a:pPr/>
              <a:t>5</a:t>
            </a:fld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0ED0DAB-327C-82FD-41A6-5B82CB4FA6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420" y="1232600"/>
            <a:ext cx="4816195" cy="467867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A85AB08-9DFD-8283-1E1C-099316803A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4905" y="1232601"/>
            <a:ext cx="5494628" cy="3247035"/>
          </a:xfrm>
          <a:prstGeom prst="rect">
            <a:avLst/>
          </a:prstGeom>
        </p:spPr>
      </p:pic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FA935341-260E-C17B-E337-55F453AAA9F1}"/>
              </a:ext>
            </a:extLst>
          </p:cNvPr>
          <p:cNvSpPr/>
          <p:nvPr/>
        </p:nvSpPr>
        <p:spPr>
          <a:xfrm>
            <a:off x="7970981" y="2124363"/>
            <a:ext cx="581237" cy="424873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808A1FC-5FAB-29BD-27A7-93A3E3E872A4}"/>
              </a:ext>
            </a:extLst>
          </p:cNvPr>
          <p:cNvSpPr/>
          <p:nvPr/>
        </p:nvSpPr>
        <p:spPr>
          <a:xfrm>
            <a:off x="8619836" y="2096655"/>
            <a:ext cx="398673" cy="53166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C705E38-B79E-CDA7-0F2C-02AF75D46179}"/>
              </a:ext>
            </a:extLst>
          </p:cNvPr>
          <p:cNvSpPr txBox="1"/>
          <p:nvPr/>
        </p:nvSpPr>
        <p:spPr>
          <a:xfrm>
            <a:off x="5793006" y="2052783"/>
            <a:ext cx="22238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chemeClr val="bg1"/>
                </a:solidFill>
              </a:rPr>
              <a:t>조종 가능한 플레이어캐릭터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A355C19-98A9-A229-571C-B1F9526F78D0}"/>
              </a:ext>
            </a:extLst>
          </p:cNvPr>
          <p:cNvSpPr txBox="1"/>
          <p:nvPr/>
        </p:nvSpPr>
        <p:spPr>
          <a:xfrm>
            <a:off x="5741402" y="4711065"/>
            <a:ext cx="5558131" cy="1231106"/>
          </a:xfrm>
          <a:prstGeom prst="rect">
            <a:avLst/>
          </a:prstGeom>
          <a:noFill/>
          <a:ln>
            <a:solidFill>
              <a:schemeClr val="tx2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spcBef>
                <a:spcPts val="400"/>
              </a:spcBef>
            </a:pPr>
            <a:r>
              <a:rPr lang="ko-KR" altLang="en-US" sz="1600" spc="3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위의 사진처럼 거위를 직접 조종하여 </a:t>
            </a:r>
            <a:endParaRPr lang="en-US" altLang="ko-KR" sz="1600" spc="3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>
              <a:spcBef>
                <a:spcPts val="400"/>
              </a:spcBef>
            </a:pPr>
            <a:r>
              <a:rPr lang="ko-KR" altLang="en-US" sz="1600" spc="3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아이템과의 상호작용을 통해</a:t>
            </a:r>
            <a:endParaRPr lang="en-US" altLang="ko-KR" sz="1600" spc="3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>
              <a:spcBef>
                <a:spcPts val="400"/>
              </a:spcBef>
            </a:pPr>
            <a:endParaRPr lang="en-US" altLang="ko-KR" sz="1600" spc="3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>
              <a:spcBef>
                <a:spcPts val="400"/>
              </a:spcBef>
            </a:pPr>
            <a:r>
              <a:rPr lang="ko-KR" altLang="en-US" sz="1600" spc="3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왼쪽에 보이는 것과 같이 부여 받은 임무를 완수한다</a:t>
            </a:r>
            <a:r>
              <a:rPr lang="en-US" altLang="ko-KR" sz="1600" spc="3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  <a:endParaRPr lang="ko-KR" altLang="en-US" sz="1600" spc="3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458100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6DAE91-EAF9-314E-198F-EF304BBF4D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r>
              <a:rPr lang="ko-KR" altLang="en-US" b="1" dirty="0">
                <a:latin typeface="+mj-ea"/>
              </a:rPr>
              <a:t>게임 기획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1440C4B-90B4-E212-4818-1EE83A42716F}"/>
              </a:ext>
            </a:extLst>
          </p:cNvPr>
          <p:cNvCxnSpPr/>
          <p:nvPr/>
        </p:nvCxnSpPr>
        <p:spPr>
          <a:xfrm>
            <a:off x="2628900" y="4191000"/>
            <a:ext cx="6934200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77BE715-F0F6-12F9-E554-67E5230E3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FC8CC-7D87-462E-87B9-D1486DA37DA6}" type="slidenum">
              <a:rPr lang="ko-KR" altLang="en-US" smtClean="0"/>
              <a:t>6</a:t>
            </a:fld>
            <a:endParaRPr lang="ko-KR" altLang="en-US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E8D21017-EB2B-0E0A-4670-46DEB1FB99A4}"/>
              </a:ext>
            </a:extLst>
          </p:cNvPr>
          <p:cNvCxnSpPr/>
          <p:nvPr/>
        </p:nvCxnSpPr>
        <p:spPr>
          <a:xfrm>
            <a:off x="2628900" y="2581275"/>
            <a:ext cx="6934200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69921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0176621-FA55-9CE4-A51E-88B8C8CCC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FC8CC-7D87-462E-87B9-D1486DA37DA6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2B5EAFC0-B7C5-7D0A-9D1D-94F258C45A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55575"/>
            <a:ext cx="10515600" cy="568325"/>
          </a:xfrm>
        </p:spPr>
        <p:txBody>
          <a:bodyPr>
            <a:noAutofit/>
          </a:bodyPr>
          <a:lstStyle/>
          <a:p>
            <a:r>
              <a:rPr lang="en-US" altLang="ko-KR" sz="2800" b="1" spc="300" dirty="0"/>
              <a:t>2.</a:t>
            </a:r>
            <a:r>
              <a:rPr lang="ko-KR" altLang="en-US" sz="2800" b="1" spc="300" dirty="0"/>
              <a:t> 게임 기획</a:t>
            </a:r>
            <a:endParaRPr lang="ko-KR" altLang="en-US" sz="3200" b="1" spc="300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E8A6262-B64A-7630-AE0E-9BE808FE70F2}"/>
              </a:ext>
            </a:extLst>
          </p:cNvPr>
          <p:cNvCxnSpPr>
            <a:cxnSpLocks/>
          </p:cNvCxnSpPr>
          <p:nvPr/>
        </p:nvCxnSpPr>
        <p:spPr>
          <a:xfrm>
            <a:off x="95250" y="790575"/>
            <a:ext cx="11934825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6DD6ADC-01DC-6D59-EE3C-09DB6302175D}"/>
              </a:ext>
            </a:extLst>
          </p:cNvPr>
          <p:cNvSpPr txBox="1"/>
          <p:nvPr/>
        </p:nvSpPr>
        <p:spPr>
          <a:xfrm>
            <a:off x="152400" y="948440"/>
            <a:ext cx="80402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300" dirty="0">
                <a:latin typeface="HY그래픽M" panose="02030600000101010101" pitchFamily="18" charset="-127"/>
                <a:ea typeface="HY그래픽M" panose="02030600000101010101" pitchFamily="18" charset="-127"/>
              </a:rPr>
              <a:t>■ 게임 인터페이스 </a:t>
            </a:r>
            <a:r>
              <a:rPr lang="en-US" altLang="ko-KR" sz="2000" spc="300" dirty="0">
                <a:latin typeface="HY그래픽M" panose="02030600000101010101" pitchFamily="18" charset="-127"/>
                <a:ea typeface="HY그래픽M" panose="02030600000101010101" pitchFamily="18" charset="-127"/>
              </a:rPr>
              <a:t>( Scene finite state machine ) </a:t>
            </a:r>
          </a:p>
          <a:p>
            <a:endParaRPr lang="en-US" altLang="ko-KR" sz="2000" spc="300" dirty="0">
              <a:latin typeface="HY그래픽M" panose="02030600000101010101" pitchFamily="18" charset="-127"/>
              <a:ea typeface="HY그래픽M" panose="02030600000101010101" pitchFamily="18" charset="-127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4F6F90F4-B860-5BB6-0097-2F3497150F50}"/>
              </a:ext>
            </a:extLst>
          </p:cNvPr>
          <p:cNvSpPr/>
          <p:nvPr/>
        </p:nvSpPr>
        <p:spPr>
          <a:xfrm>
            <a:off x="6891407" y="4642219"/>
            <a:ext cx="2171700" cy="876299"/>
          </a:xfrm>
          <a:prstGeom prst="roundRect">
            <a:avLst/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bg2">
                <a:lumMod val="10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설정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C29DAB74-CF0E-19A7-813D-35619D7CC134}"/>
              </a:ext>
            </a:extLst>
          </p:cNvPr>
          <p:cNvSpPr/>
          <p:nvPr/>
        </p:nvSpPr>
        <p:spPr>
          <a:xfrm>
            <a:off x="6891407" y="1584194"/>
            <a:ext cx="2171700" cy="896371"/>
          </a:xfrm>
          <a:prstGeom prst="roundRect">
            <a:avLst/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bg2">
                <a:lumMod val="10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스테이지</a:t>
            </a: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23304AE1-E6E5-769B-7EF9-934FE37432BF}"/>
              </a:ext>
            </a:extLst>
          </p:cNvPr>
          <p:cNvSpPr/>
          <p:nvPr/>
        </p:nvSpPr>
        <p:spPr>
          <a:xfrm>
            <a:off x="1640117" y="3179481"/>
            <a:ext cx="2171700" cy="896371"/>
          </a:xfrm>
          <a:prstGeom prst="roundRect">
            <a:avLst/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bg2">
                <a:lumMod val="10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메인</a:t>
            </a:r>
            <a:endParaRPr lang="ko-KR" altLang="en-US" sz="20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화살표: 오른쪽 25">
            <a:extLst>
              <a:ext uri="{FF2B5EF4-FFF2-40B4-BE49-F238E27FC236}">
                <a16:creationId xmlns:a16="http://schemas.microsoft.com/office/drawing/2014/main" id="{F964A5F8-0E12-5CB0-9B7D-90369460A4AC}"/>
              </a:ext>
            </a:extLst>
          </p:cNvPr>
          <p:cNvSpPr/>
          <p:nvPr/>
        </p:nvSpPr>
        <p:spPr>
          <a:xfrm>
            <a:off x="4478838" y="2032380"/>
            <a:ext cx="1617161" cy="308263"/>
          </a:xfrm>
          <a:prstGeom prst="rightArrow">
            <a:avLst/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bg2">
                <a:lumMod val="10000"/>
              </a:schemeClr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화살표: 오른쪽 26">
            <a:extLst>
              <a:ext uri="{FF2B5EF4-FFF2-40B4-BE49-F238E27FC236}">
                <a16:creationId xmlns:a16="http://schemas.microsoft.com/office/drawing/2014/main" id="{B2E665A5-52FC-C2A0-7A08-20F8B468165F}"/>
              </a:ext>
            </a:extLst>
          </p:cNvPr>
          <p:cNvSpPr/>
          <p:nvPr/>
        </p:nvSpPr>
        <p:spPr>
          <a:xfrm flipH="1">
            <a:off x="4478838" y="2713486"/>
            <a:ext cx="1617162" cy="308263"/>
          </a:xfrm>
          <a:prstGeom prst="rightArrow">
            <a:avLst/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bg2">
                <a:lumMod val="10000"/>
              </a:schemeClr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D7B1CE6-1436-D4D0-3BDA-2F7466328621}"/>
              </a:ext>
            </a:extLst>
          </p:cNvPr>
          <p:cNvSpPr txBox="1"/>
          <p:nvPr/>
        </p:nvSpPr>
        <p:spPr>
          <a:xfrm>
            <a:off x="4393499" y="1683824"/>
            <a:ext cx="17465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시작 버튼 누를 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041B0BE-F236-81C6-9C1A-A0E3071A5982}"/>
              </a:ext>
            </a:extLst>
          </p:cNvPr>
          <p:cNvSpPr txBox="1"/>
          <p:nvPr/>
        </p:nvSpPr>
        <p:spPr>
          <a:xfrm>
            <a:off x="3976956" y="2405709"/>
            <a:ext cx="26596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일시 정지에서 종료 버튼 누를 시</a:t>
            </a:r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3D757610-C78F-8DCA-8E82-60A358A956EF}"/>
              </a:ext>
            </a:extLst>
          </p:cNvPr>
          <p:cNvSpPr/>
          <p:nvPr/>
        </p:nvSpPr>
        <p:spPr>
          <a:xfrm>
            <a:off x="4517416" y="4296933"/>
            <a:ext cx="1563125" cy="308263"/>
          </a:xfrm>
          <a:prstGeom prst="rightArrow">
            <a:avLst/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bg2">
                <a:lumMod val="10000"/>
              </a:schemeClr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6DF8AD07-C33B-F978-7E2D-A94BDAA6D1EE}"/>
              </a:ext>
            </a:extLst>
          </p:cNvPr>
          <p:cNvSpPr/>
          <p:nvPr/>
        </p:nvSpPr>
        <p:spPr>
          <a:xfrm flipH="1">
            <a:off x="4499537" y="5020044"/>
            <a:ext cx="1563125" cy="308263"/>
          </a:xfrm>
          <a:prstGeom prst="rightArrow">
            <a:avLst/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bg2">
                <a:lumMod val="10000"/>
              </a:schemeClr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884E0414-4451-122B-1EEF-664499145226}"/>
              </a:ext>
            </a:extLst>
          </p:cNvPr>
          <p:cNvSpPr/>
          <p:nvPr/>
        </p:nvSpPr>
        <p:spPr>
          <a:xfrm rot="5400000">
            <a:off x="6852480" y="3439319"/>
            <a:ext cx="1608132" cy="308263"/>
          </a:xfrm>
          <a:prstGeom prst="rightArrow">
            <a:avLst/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bg2">
                <a:lumMod val="10000"/>
              </a:schemeClr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3599AA65-0D5D-7E7D-1D31-4B07E8B85D2C}"/>
              </a:ext>
            </a:extLst>
          </p:cNvPr>
          <p:cNvSpPr/>
          <p:nvPr/>
        </p:nvSpPr>
        <p:spPr>
          <a:xfrm rot="16200000">
            <a:off x="7650124" y="3439320"/>
            <a:ext cx="1608130" cy="308263"/>
          </a:xfrm>
          <a:prstGeom prst="rightArrow">
            <a:avLst/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bg2">
                <a:lumMod val="10000"/>
              </a:schemeClr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42690F7-FEC5-89AF-7DA4-4CA9996E59F2}"/>
              </a:ext>
            </a:extLst>
          </p:cNvPr>
          <p:cNvSpPr txBox="1"/>
          <p:nvPr/>
        </p:nvSpPr>
        <p:spPr>
          <a:xfrm>
            <a:off x="7054650" y="2556404"/>
            <a:ext cx="400110" cy="200061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ko-KR" altLang="en-US" sz="1400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옵션 버튼 누를 시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1844F07-17EC-C440-2E2C-F104E1539CA6}"/>
              </a:ext>
            </a:extLst>
          </p:cNvPr>
          <p:cNvSpPr txBox="1"/>
          <p:nvPr/>
        </p:nvSpPr>
        <p:spPr>
          <a:xfrm>
            <a:off x="8646759" y="2586422"/>
            <a:ext cx="400110" cy="197590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en-US" altLang="ko-KR" sz="1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ESC</a:t>
            </a:r>
            <a:r>
              <a:rPr lang="ko-KR" altLang="en-US" sz="1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키 누를 시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C3DAC6D-CEB6-3645-0C46-EC3FBC2CBBB1}"/>
              </a:ext>
            </a:extLst>
          </p:cNvPr>
          <p:cNvSpPr txBox="1"/>
          <p:nvPr/>
        </p:nvSpPr>
        <p:spPr>
          <a:xfrm>
            <a:off x="4407816" y="3921964"/>
            <a:ext cx="17465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설정 버튼 누를 시</a:t>
            </a:r>
            <a:endParaRPr lang="ko-KR" altLang="en-US" sz="1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315523D-3334-1F59-00C5-E410698751BC}"/>
              </a:ext>
            </a:extLst>
          </p:cNvPr>
          <p:cNvSpPr txBox="1"/>
          <p:nvPr/>
        </p:nvSpPr>
        <p:spPr>
          <a:xfrm>
            <a:off x="4101920" y="4669776"/>
            <a:ext cx="23973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뒤로가기</a:t>
            </a:r>
            <a:r>
              <a:rPr lang="ko-KR" altLang="en-US" sz="1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버튼 누를 시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22FA1B8-DE61-8E44-17A7-778E32610220}"/>
              </a:ext>
            </a:extLst>
          </p:cNvPr>
          <p:cNvCxnSpPr>
            <a:cxnSpLocks/>
          </p:cNvCxnSpPr>
          <p:nvPr/>
        </p:nvCxnSpPr>
        <p:spPr>
          <a:xfrm>
            <a:off x="6169308" y="3268527"/>
            <a:ext cx="3874075" cy="27887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32C1B1EC-D21E-634A-D515-FB6293D725D1}"/>
              </a:ext>
            </a:extLst>
          </p:cNvPr>
          <p:cNvCxnSpPr/>
          <p:nvPr/>
        </p:nvCxnSpPr>
        <p:spPr>
          <a:xfrm flipH="1">
            <a:off x="6095468" y="3243738"/>
            <a:ext cx="3824748" cy="283827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56049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B717A29-C715-2DC5-5111-A495044B7E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FC8CC-7D87-462E-87B9-D1486DA37DA6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94484D06-6661-B04E-162D-EEA986AA2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55575"/>
            <a:ext cx="10515600" cy="568325"/>
          </a:xfrm>
        </p:spPr>
        <p:txBody>
          <a:bodyPr>
            <a:noAutofit/>
          </a:bodyPr>
          <a:lstStyle/>
          <a:p>
            <a:r>
              <a:rPr lang="en-US" altLang="ko-KR" sz="2800" b="1" spc="300" dirty="0"/>
              <a:t>2.</a:t>
            </a:r>
            <a:r>
              <a:rPr lang="ko-KR" altLang="en-US" sz="2800" b="1" spc="300" dirty="0"/>
              <a:t> 게임 기획</a:t>
            </a:r>
            <a:endParaRPr lang="ko-KR" altLang="en-US" sz="3200" b="1" spc="300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33B07A2A-2887-5EF4-5EE1-CDFC3C8235E0}"/>
              </a:ext>
            </a:extLst>
          </p:cNvPr>
          <p:cNvCxnSpPr>
            <a:cxnSpLocks/>
          </p:cNvCxnSpPr>
          <p:nvPr/>
        </p:nvCxnSpPr>
        <p:spPr>
          <a:xfrm>
            <a:off x="95250" y="790575"/>
            <a:ext cx="11934825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B91810D4-B35A-DFF3-DC8D-4965C21C9721}"/>
              </a:ext>
            </a:extLst>
          </p:cNvPr>
          <p:cNvSpPr txBox="1"/>
          <p:nvPr/>
        </p:nvSpPr>
        <p:spPr>
          <a:xfrm>
            <a:off x="477377" y="3272323"/>
            <a:ext cx="3113995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메인 인터페이스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34CE52B-34D5-E46E-07B9-1787D23593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025" y="1065584"/>
            <a:ext cx="3668701" cy="2058263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6693FF3-B4EB-E6B2-EFAF-89C8E0F9D0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2976" y="1056348"/>
            <a:ext cx="3668701" cy="2052863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4173BB4-5535-E016-9744-EA38BD5620E7}"/>
              </a:ext>
            </a:extLst>
          </p:cNvPr>
          <p:cNvSpPr txBox="1"/>
          <p:nvPr/>
        </p:nvSpPr>
        <p:spPr>
          <a:xfrm>
            <a:off x="8640328" y="3272323"/>
            <a:ext cx="3113995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설정 인터페이스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AD1EF28-44ED-6EAA-6AA8-4DFA427265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1500" y="1065585"/>
            <a:ext cx="3668701" cy="2052862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1A71FE5-8574-1B8A-1402-047929493409}"/>
              </a:ext>
            </a:extLst>
          </p:cNvPr>
          <p:cNvSpPr txBox="1"/>
          <p:nvPr/>
        </p:nvSpPr>
        <p:spPr>
          <a:xfrm>
            <a:off x="4558852" y="3272323"/>
            <a:ext cx="3113995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스테이지 인터페이스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B34A5688-7EA5-7C5A-DE11-4FE8EF65B0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1500" y="3901201"/>
            <a:ext cx="3668701" cy="2055391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3A130D1-B4AB-6AB5-55C9-9C27A20EFA84}"/>
              </a:ext>
            </a:extLst>
          </p:cNvPr>
          <p:cNvSpPr txBox="1"/>
          <p:nvPr/>
        </p:nvSpPr>
        <p:spPr>
          <a:xfrm>
            <a:off x="4420174" y="6117034"/>
            <a:ext cx="3391349" cy="3077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/>
              <a:t>스테이지 인터페이스 </a:t>
            </a:r>
            <a:r>
              <a:rPr lang="en-US" altLang="ko-KR" sz="1400" b="1" dirty="0"/>
              <a:t>(ESC </a:t>
            </a:r>
            <a:r>
              <a:rPr lang="ko-KR" altLang="en-US" sz="1400" b="1" dirty="0"/>
              <a:t>키 누를 시 </a:t>
            </a:r>
            <a:r>
              <a:rPr lang="en-US" altLang="ko-KR" sz="1400" b="1" dirty="0"/>
              <a:t>)</a:t>
            </a:r>
            <a:endParaRPr lang="ko-KR" altLang="en-US" sz="1400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08D98FE7-780B-4576-80CB-B2E0273DAA49}"/>
              </a:ext>
            </a:extLst>
          </p:cNvPr>
          <p:cNvCxnSpPr/>
          <p:nvPr/>
        </p:nvCxnSpPr>
        <p:spPr>
          <a:xfrm flipV="1">
            <a:off x="8362976" y="884903"/>
            <a:ext cx="3667099" cy="290051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9B3BEFC2-BB6E-AB41-4AFB-8701F370E654}"/>
              </a:ext>
            </a:extLst>
          </p:cNvPr>
          <p:cNvCxnSpPr/>
          <p:nvPr/>
        </p:nvCxnSpPr>
        <p:spPr>
          <a:xfrm>
            <a:off x="8209935" y="884903"/>
            <a:ext cx="3820140" cy="301629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56882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170024-E981-164D-68E2-1A8F778B49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6D81A61-9B54-AD3A-0638-0F89AB13DE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FC8CC-7D87-462E-87B9-D1486DA37DA6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3A3CADB0-3CF2-7168-04E5-518F8302AC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55575"/>
            <a:ext cx="10515600" cy="568325"/>
          </a:xfrm>
        </p:spPr>
        <p:txBody>
          <a:bodyPr>
            <a:noAutofit/>
          </a:bodyPr>
          <a:lstStyle/>
          <a:p>
            <a:r>
              <a:rPr lang="en-US" altLang="ko-KR" sz="2800" b="1" spc="300" dirty="0"/>
              <a:t>2.</a:t>
            </a:r>
            <a:r>
              <a:rPr lang="ko-KR" altLang="en-US" sz="2800" b="1" spc="300" dirty="0"/>
              <a:t> 게임 기획</a:t>
            </a:r>
            <a:endParaRPr lang="ko-KR" altLang="en-US" sz="3200" b="1" spc="300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EF666758-1947-7762-0037-6EA83C886E31}"/>
              </a:ext>
            </a:extLst>
          </p:cNvPr>
          <p:cNvCxnSpPr>
            <a:cxnSpLocks/>
          </p:cNvCxnSpPr>
          <p:nvPr/>
        </p:nvCxnSpPr>
        <p:spPr>
          <a:xfrm>
            <a:off x="95250" y="790575"/>
            <a:ext cx="11934825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A6BF1CE9-8028-2452-391D-480B7B1E33B6}"/>
              </a:ext>
            </a:extLst>
          </p:cNvPr>
          <p:cNvSpPr txBox="1"/>
          <p:nvPr/>
        </p:nvSpPr>
        <p:spPr>
          <a:xfrm>
            <a:off x="152400" y="948440"/>
            <a:ext cx="57816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300" dirty="0">
                <a:latin typeface="HY그래픽M" panose="02030600000101010101" pitchFamily="18" charset="-127"/>
                <a:ea typeface="HY그래픽M" panose="02030600000101010101" pitchFamily="18" charset="-127"/>
              </a:rPr>
              <a:t>■ 등장인물</a:t>
            </a:r>
            <a:endParaRPr lang="en-US" altLang="ko-KR" sz="2000" spc="300" dirty="0">
              <a:latin typeface="HY그래픽M" panose="02030600000101010101" pitchFamily="18" charset="-127"/>
              <a:ea typeface="HY그래픽M" panose="02030600000101010101" pitchFamily="18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DF19DD5-5306-1192-3E6D-A3958640E671}"/>
              </a:ext>
            </a:extLst>
          </p:cNvPr>
          <p:cNvSpPr/>
          <p:nvPr/>
        </p:nvSpPr>
        <p:spPr>
          <a:xfrm>
            <a:off x="382296" y="1439576"/>
            <a:ext cx="11360732" cy="4501660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6E3D27-1D1E-241D-30C8-E7C2CD52E9AA}"/>
              </a:ext>
            </a:extLst>
          </p:cNvPr>
          <p:cNvSpPr txBox="1"/>
          <p:nvPr/>
        </p:nvSpPr>
        <p:spPr>
          <a:xfrm>
            <a:off x="1019175" y="5365676"/>
            <a:ext cx="1333500" cy="400110"/>
          </a:xfrm>
          <a:prstGeom prst="rect">
            <a:avLst/>
          </a:prstGeom>
          <a:noFill/>
          <a:ln w="28575">
            <a:solidFill>
              <a:schemeClr val="tx2">
                <a:lumMod val="10000"/>
                <a:lumOff val="9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거위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88C430-5B6B-4557-B372-7BDADDB021C5}"/>
              </a:ext>
            </a:extLst>
          </p:cNvPr>
          <p:cNvSpPr txBox="1"/>
          <p:nvPr/>
        </p:nvSpPr>
        <p:spPr>
          <a:xfrm>
            <a:off x="2898193" y="4102843"/>
            <a:ext cx="8519950" cy="830612"/>
          </a:xfrm>
          <a:prstGeom prst="rect">
            <a:avLst/>
          </a:prstGeom>
          <a:noFill/>
          <a:ln w="28575">
            <a:solidFill>
              <a:schemeClr val="tx2">
                <a:lumMod val="10000"/>
                <a:lumOff val="9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700" b="1" spc="11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게임의 주인공인 거위이며</a:t>
            </a:r>
            <a:endParaRPr lang="en-US" altLang="ko-KR" sz="1700" b="1" spc="11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700" b="1" spc="11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정원사를 피해 오브젝트들을 옮기며 미션을 클리어한다</a:t>
            </a:r>
            <a:r>
              <a:rPr lang="en-US" altLang="ko-KR" sz="1700" b="1" spc="11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0B8913F2-3624-21EB-2761-1D22A0F420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7183" y="1617752"/>
            <a:ext cx="4033090" cy="2268415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  <p:pic>
        <p:nvPicPr>
          <p:cNvPr id="1026" name="Picture 2" descr="Untitled Goose game is definitely something to crow about | Eurogamer.net">
            <a:extLst>
              <a:ext uri="{FF2B5EF4-FFF2-40B4-BE49-F238E27FC236}">
                <a16:creationId xmlns:a16="http://schemas.microsoft.com/office/drawing/2014/main" id="{C2EA9A0D-6EF1-E19C-3BF9-EED56D7820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0120" y="1627180"/>
            <a:ext cx="4033090" cy="2268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 descr="퍼핀, 수생 조류, 새, 부리이(가) 표시된 사진&#10;&#10;자동 생성된 설명">
            <a:extLst>
              <a:ext uri="{FF2B5EF4-FFF2-40B4-BE49-F238E27FC236}">
                <a16:creationId xmlns:a16="http://schemas.microsoft.com/office/drawing/2014/main" id="{EC0ADEFA-83E2-FCD8-52B2-B0F5D5B662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607" y="1506414"/>
            <a:ext cx="1841906" cy="3683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5134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3763</TotalTime>
  <Words>761</Words>
  <Application>Microsoft Office PowerPoint</Application>
  <PresentationFormat>와이드스크린</PresentationFormat>
  <Paragraphs>257</Paragraphs>
  <Slides>25</Slides>
  <Notes>1</Notes>
  <HiddenSlides>0</HiddenSlides>
  <MMClips>1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5" baseType="lpstr">
      <vt:lpstr>HY견고딕</vt:lpstr>
      <vt:lpstr>HY그래픽M</vt:lpstr>
      <vt:lpstr>HY중고딕</vt:lpstr>
      <vt:lpstr>Microsoft GothicNeo</vt:lpstr>
      <vt:lpstr>나눔고딕</vt:lpstr>
      <vt:lpstr>맑은 고딕</vt:lpstr>
      <vt:lpstr>Arial</vt:lpstr>
      <vt:lpstr>Arial Rounded MT Bold</vt:lpstr>
      <vt:lpstr>Wingdings</vt:lpstr>
      <vt:lpstr>Office 테마</vt:lpstr>
      <vt:lpstr>Untitled Goose Game 최종 발표</vt:lpstr>
      <vt:lpstr>■ CONTENTS</vt:lpstr>
      <vt:lpstr>게임 소개</vt:lpstr>
      <vt:lpstr>1. 게임 소개</vt:lpstr>
      <vt:lpstr>1. 게임 소개</vt:lpstr>
      <vt:lpstr>게임 기획</vt:lpstr>
      <vt:lpstr>2. 게임 기획</vt:lpstr>
      <vt:lpstr>2. 게임 기획</vt:lpstr>
      <vt:lpstr>2. 게임 기획</vt:lpstr>
      <vt:lpstr>2. 게임 기획</vt:lpstr>
      <vt:lpstr>2. 게임 기획</vt:lpstr>
      <vt:lpstr>2. 게임 기획</vt:lpstr>
      <vt:lpstr>2. 게임 기획</vt:lpstr>
      <vt:lpstr>진행된 것</vt:lpstr>
      <vt:lpstr>3. 진행된 것</vt:lpstr>
      <vt:lpstr>3. 진행된 것</vt:lpstr>
      <vt:lpstr>3. 진행된 것</vt:lpstr>
      <vt:lpstr>3. 진행된 것</vt:lpstr>
      <vt:lpstr>3. 진행된 것</vt:lpstr>
      <vt:lpstr>3. 진행된 것</vt:lpstr>
      <vt:lpstr>협업 툴 </vt:lpstr>
      <vt:lpstr>5. 협업 툴</vt:lpstr>
      <vt:lpstr>5. 협업 툴</vt:lpstr>
      <vt:lpstr>Q &amp; A</vt:lpstr>
      <vt:lpstr>감사합니다!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7171</dc:creator>
  <cp:lastModifiedBy>정찬빈</cp:lastModifiedBy>
  <cp:revision>368</cp:revision>
  <dcterms:created xsi:type="dcterms:W3CDTF">2024-06-26T06:44:47Z</dcterms:created>
  <dcterms:modified xsi:type="dcterms:W3CDTF">2025-01-07T05:58:17Z</dcterms:modified>
</cp:coreProperties>
</file>